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77" r:id="rId8"/>
    <p:sldId id="263" r:id="rId9"/>
    <p:sldId id="278" r:id="rId10"/>
    <p:sldId id="280" r:id="rId11"/>
    <p:sldId id="281" r:id="rId12"/>
    <p:sldId id="271" r:id="rId13"/>
    <p:sldId id="275"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00"/>
    <a:srgbClr val="9999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7" autoAdjust="0"/>
    <p:restoredTop sz="75465" autoAdjust="0"/>
  </p:normalViewPr>
  <p:slideViewPr>
    <p:cSldViewPr snapToGrid="0">
      <p:cViewPr varScale="1">
        <p:scale>
          <a:sx n="49" d="100"/>
          <a:sy n="49" d="100"/>
        </p:scale>
        <p:origin x="1221"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MgO</c:v>
                </c:pt>
              </c:strCache>
            </c:strRef>
          </c:tx>
          <c:spPr>
            <a:ln w="28575" cap="rnd">
              <a:solidFill>
                <a:schemeClr val="accent1"/>
              </a:solidFill>
              <a:round/>
            </a:ln>
            <a:effectLst/>
          </c:spPr>
          <c:marker>
            <c:symbol val="none"/>
          </c:marker>
          <c:cat>
            <c:strRef>
              <c:f>Sheet1!$A$2:$A$7</c:f>
              <c:strCache>
                <c:ptCount val="6"/>
                <c:pt idx="0">
                  <c:v>0 min</c:v>
                </c:pt>
                <c:pt idx="1">
                  <c:v>3 min</c:v>
                </c:pt>
                <c:pt idx="2">
                  <c:v>5 min</c:v>
                </c:pt>
                <c:pt idx="3">
                  <c:v>7 min</c:v>
                </c:pt>
                <c:pt idx="4">
                  <c:v>9 min</c:v>
                </c:pt>
                <c:pt idx="5">
                  <c:v>11 min</c:v>
                </c:pt>
              </c:strCache>
            </c:strRef>
          </c:cat>
          <c:val>
            <c:numRef>
              <c:f>Sheet1!$B$2:$B$7</c:f>
              <c:numCache>
                <c:formatCode>General</c:formatCode>
                <c:ptCount val="6"/>
                <c:pt idx="0">
                  <c:v>8</c:v>
                </c:pt>
                <c:pt idx="1">
                  <c:v>8.3699999999999992</c:v>
                </c:pt>
                <c:pt idx="2">
                  <c:v>8.56</c:v>
                </c:pt>
                <c:pt idx="3">
                  <c:v>8.69</c:v>
                </c:pt>
                <c:pt idx="4">
                  <c:v>8.32</c:v>
                </c:pt>
                <c:pt idx="5">
                  <c:v>8.07</c:v>
                </c:pt>
              </c:numCache>
            </c:numRef>
          </c:val>
          <c:smooth val="0"/>
          <c:extLst>
            <c:ext xmlns:c16="http://schemas.microsoft.com/office/drawing/2014/chart" uri="{C3380CC4-5D6E-409C-BE32-E72D297353CC}">
              <c16:uniqueId val="{00000000-D2AF-45AB-9539-5C80C6DBE9CE}"/>
            </c:ext>
          </c:extLst>
        </c:ser>
        <c:ser>
          <c:idx val="1"/>
          <c:order val="1"/>
          <c:tx>
            <c:strRef>
              <c:f>Sheet1!$C$1</c:f>
              <c:strCache>
                <c:ptCount val="1"/>
                <c:pt idx="0">
                  <c:v>Al2O3</c:v>
                </c:pt>
              </c:strCache>
            </c:strRef>
          </c:tx>
          <c:spPr>
            <a:ln w="28575" cap="rnd">
              <a:solidFill>
                <a:schemeClr val="accent2"/>
              </a:solidFill>
              <a:round/>
            </a:ln>
            <a:effectLst/>
          </c:spPr>
          <c:marker>
            <c:symbol val="none"/>
          </c:marker>
          <c:cat>
            <c:strRef>
              <c:f>Sheet1!$A$2:$A$7</c:f>
              <c:strCache>
                <c:ptCount val="6"/>
                <c:pt idx="0">
                  <c:v>0 min</c:v>
                </c:pt>
                <c:pt idx="1">
                  <c:v>3 min</c:v>
                </c:pt>
                <c:pt idx="2">
                  <c:v>5 min</c:v>
                </c:pt>
                <c:pt idx="3">
                  <c:v>7 min</c:v>
                </c:pt>
                <c:pt idx="4">
                  <c:v>9 min</c:v>
                </c:pt>
                <c:pt idx="5">
                  <c:v>11 min</c:v>
                </c:pt>
              </c:strCache>
            </c:strRef>
          </c:cat>
          <c:val>
            <c:numRef>
              <c:f>Sheet1!$C$2:$C$7</c:f>
              <c:numCache>
                <c:formatCode>General</c:formatCode>
                <c:ptCount val="6"/>
                <c:pt idx="0">
                  <c:v>19</c:v>
                </c:pt>
                <c:pt idx="1">
                  <c:v>20.66</c:v>
                </c:pt>
                <c:pt idx="2">
                  <c:v>19.850000000000001</c:v>
                </c:pt>
                <c:pt idx="3">
                  <c:v>19.309999999999999</c:v>
                </c:pt>
                <c:pt idx="4">
                  <c:v>19.59</c:v>
                </c:pt>
                <c:pt idx="5">
                  <c:v>21.1</c:v>
                </c:pt>
              </c:numCache>
            </c:numRef>
          </c:val>
          <c:smooth val="0"/>
          <c:extLst>
            <c:ext xmlns:c16="http://schemas.microsoft.com/office/drawing/2014/chart" uri="{C3380CC4-5D6E-409C-BE32-E72D297353CC}">
              <c16:uniqueId val="{00000001-D2AF-45AB-9539-5C80C6DBE9CE}"/>
            </c:ext>
          </c:extLst>
        </c:ser>
        <c:ser>
          <c:idx val="2"/>
          <c:order val="2"/>
          <c:tx>
            <c:strRef>
              <c:f>Sheet1!$D$1</c:f>
              <c:strCache>
                <c:ptCount val="1"/>
                <c:pt idx="0">
                  <c:v>SiO2</c:v>
                </c:pt>
              </c:strCache>
            </c:strRef>
          </c:tx>
          <c:spPr>
            <a:ln w="28575" cap="rnd">
              <a:solidFill>
                <a:schemeClr val="accent3"/>
              </a:solidFill>
              <a:round/>
            </a:ln>
            <a:effectLst/>
          </c:spPr>
          <c:marker>
            <c:symbol val="none"/>
          </c:marker>
          <c:cat>
            <c:strRef>
              <c:f>Sheet1!$A$2:$A$7</c:f>
              <c:strCache>
                <c:ptCount val="6"/>
                <c:pt idx="0">
                  <c:v>0 min</c:v>
                </c:pt>
                <c:pt idx="1">
                  <c:v>3 min</c:v>
                </c:pt>
                <c:pt idx="2">
                  <c:v>5 min</c:v>
                </c:pt>
                <c:pt idx="3">
                  <c:v>7 min</c:v>
                </c:pt>
                <c:pt idx="4">
                  <c:v>9 min</c:v>
                </c:pt>
                <c:pt idx="5">
                  <c:v>11 min</c:v>
                </c:pt>
              </c:strCache>
            </c:strRef>
          </c:cat>
          <c:val>
            <c:numRef>
              <c:f>Sheet1!$D$2:$D$7</c:f>
              <c:numCache>
                <c:formatCode>General</c:formatCode>
                <c:ptCount val="6"/>
                <c:pt idx="0">
                  <c:v>39</c:v>
                </c:pt>
                <c:pt idx="1">
                  <c:v>36.28</c:v>
                </c:pt>
                <c:pt idx="2">
                  <c:v>36.31</c:v>
                </c:pt>
                <c:pt idx="3">
                  <c:v>36.43</c:v>
                </c:pt>
                <c:pt idx="4">
                  <c:v>37.76</c:v>
                </c:pt>
                <c:pt idx="5">
                  <c:v>36.979999999999997</c:v>
                </c:pt>
              </c:numCache>
            </c:numRef>
          </c:val>
          <c:smooth val="0"/>
          <c:extLst>
            <c:ext xmlns:c16="http://schemas.microsoft.com/office/drawing/2014/chart" uri="{C3380CC4-5D6E-409C-BE32-E72D297353CC}">
              <c16:uniqueId val="{00000002-D2AF-45AB-9539-5C80C6DBE9CE}"/>
            </c:ext>
          </c:extLst>
        </c:ser>
        <c:ser>
          <c:idx val="3"/>
          <c:order val="3"/>
          <c:tx>
            <c:strRef>
              <c:f>Sheet1!$E$1</c:f>
              <c:strCache>
                <c:ptCount val="1"/>
                <c:pt idx="0">
                  <c:v>CaO</c:v>
                </c:pt>
              </c:strCache>
            </c:strRef>
          </c:tx>
          <c:spPr>
            <a:ln w="28575" cap="rnd">
              <a:solidFill>
                <a:schemeClr val="accent4"/>
              </a:solidFill>
              <a:round/>
            </a:ln>
            <a:effectLst/>
          </c:spPr>
          <c:marker>
            <c:symbol val="none"/>
          </c:marker>
          <c:cat>
            <c:strRef>
              <c:f>Sheet1!$A$2:$A$7</c:f>
              <c:strCache>
                <c:ptCount val="6"/>
                <c:pt idx="0">
                  <c:v>0 min</c:v>
                </c:pt>
                <c:pt idx="1">
                  <c:v>3 min</c:v>
                </c:pt>
                <c:pt idx="2">
                  <c:v>5 min</c:v>
                </c:pt>
                <c:pt idx="3">
                  <c:v>7 min</c:v>
                </c:pt>
                <c:pt idx="4">
                  <c:v>9 min</c:v>
                </c:pt>
                <c:pt idx="5">
                  <c:v>11 min</c:v>
                </c:pt>
              </c:strCache>
            </c:strRef>
          </c:cat>
          <c:val>
            <c:numRef>
              <c:f>Sheet1!$E$2:$E$7</c:f>
              <c:numCache>
                <c:formatCode>General</c:formatCode>
                <c:ptCount val="6"/>
                <c:pt idx="0">
                  <c:v>34</c:v>
                </c:pt>
                <c:pt idx="1">
                  <c:v>34.700000000000003</c:v>
                </c:pt>
                <c:pt idx="2">
                  <c:v>35.29</c:v>
                </c:pt>
                <c:pt idx="3">
                  <c:v>35.58</c:v>
                </c:pt>
                <c:pt idx="4">
                  <c:v>34.32</c:v>
                </c:pt>
                <c:pt idx="5">
                  <c:v>33.85</c:v>
                </c:pt>
              </c:numCache>
            </c:numRef>
          </c:val>
          <c:smooth val="0"/>
          <c:extLst>
            <c:ext xmlns:c16="http://schemas.microsoft.com/office/drawing/2014/chart" uri="{C3380CC4-5D6E-409C-BE32-E72D297353CC}">
              <c16:uniqueId val="{00000003-D2AF-45AB-9539-5C80C6DBE9CE}"/>
            </c:ext>
          </c:extLst>
        </c:ser>
        <c:dLbls>
          <c:showLegendKey val="0"/>
          <c:showVal val="0"/>
          <c:showCatName val="0"/>
          <c:showSerName val="0"/>
          <c:showPercent val="0"/>
          <c:showBubbleSize val="0"/>
        </c:dLbls>
        <c:smooth val="0"/>
        <c:axId val="638978912"/>
        <c:axId val="638977600"/>
      </c:lineChart>
      <c:catAx>
        <c:axId val="63897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38977600"/>
        <c:crosses val="autoZero"/>
        <c:auto val="1"/>
        <c:lblAlgn val="ctr"/>
        <c:lblOffset val="100"/>
        <c:noMultiLvlLbl val="0"/>
      </c:catAx>
      <c:valAx>
        <c:axId val="6389776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38978912"/>
        <c:crosses val="autoZero"/>
        <c:crossBetween val="between"/>
      </c:valAx>
      <c:spPr>
        <a:noFill/>
        <a:ln w="19050">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A0810-6277-494B-9330-A46A8E9AB61F}"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2A82-F8AB-4013-A098-60CAB3CBDF1B}" type="slidenum">
              <a:rPr lang="en-US" smtClean="0"/>
              <a:t>‹#›</a:t>
            </a:fld>
            <a:endParaRPr lang="en-US"/>
          </a:p>
        </p:txBody>
      </p:sp>
    </p:spTree>
    <p:extLst>
      <p:ext uri="{BB962C8B-B14F-4D97-AF65-F5344CB8AC3E}">
        <p14:creationId xmlns:p14="http://schemas.microsoft.com/office/powerpoint/2010/main" val="395862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lectronic_test_equipmen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lectrical_resistance" TargetMode="External"/><Relationship Id="rId5" Type="http://schemas.openxmlformats.org/officeDocument/2006/relationships/hyperlink" Target="https://en.wikipedia.org/wiki/Capacitance" TargetMode="External"/><Relationship Id="rId4" Type="http://schemas.openxmlformats.org/officeDocument/2006/relationships/hyperlink" Target="https://en.wikipedia.org/wiki/Inducta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a:t>
            </a:r>
            <a:r>
              <a:rPr lang="en-US" altLang="zh-CN" baseline="0" dirty="0" smtClean="0"/>
              <a:t> morning, everyone. I’m Ling Zhang, a PhD student in KU Leuven. I’m here today to introduce part of my PhD work to you, which is entitled:”  “. / Now my research topic is “”.</a:t>
            </a:r>
            <a:endParaRPr lang="en-US" altLang="zh-CN" dirty="0" smtClean="0"/>
          </a:p>
          <a:p>
            <a:r>
              <a:rPr lang="en-US" altLang="zh-CN" dirty="0" smtClean="0"/>
              <a:t>Lime, alumina, silica,</a:t>
            </a:r>
            <a:r>
              <a:rPr lang="en-US" altLang="zh-CN" baseline="0" dirty="0" smtClean="0"/>
              <a:t> magnesia</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1</a:t>
            </a:fld>
            <a:endParaRPr lang="en-US"/>
          </a:p>
        </p:txBody>
      </p:sp>
    </p:spTree>
    <p:extLst>
      <p:ext uri="{BB962C8B-B14F-4D97-AF65-F5344CB8AC3E}">
        <p14:creationId xmlns:p14="http://schemas.microsoft.com/office/powerpoint/2010/main" val="335438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BSE images obtained by SEM.</a:t>
            </a:r>
            <a:r>
              <a:rPr lang="en-US" baseline="0" dirty="0" smtClean="0"/>
              <a:t> I showed the results of 3min and 7min for example. The crystals are in the white line.</a:t>
            </a:r>
          </a:p>
          <a:p>
            <a:r>
              <a:rPr lang="en-US" baseline="0" dirty="0" smtClean="0"/>
              <a:t>So at 3min the solid fraction is around 8%, and at 7 min ….</a:t>
            </a:r>
          </a:p>
          <a:p>
            <a:r>
              <a:rPr lang="en-US" baseline="0" dirty="0" smtClean="0"/>
              <a:t>After getting all the solid fraction results, they were put in one diagram.</a:t>
            </a:r>
          </a:p>
          <a:p>
            <a:r>
              <a:rPr lang="en-US" baseline="0" dirty="0" smtClean="0"/>
              <a:t>Compared the solid fraction with resistance curve, we can see the resistance is relate to the solid fraction.</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10</a:t>
            </a:fld>
            <a:endParaRPr lang="en-US"/>
          </a:p>
        </p:txBody>
      </p:sp>
    </p:spTree>
    <p:extLst>
      <p:ext uri="{BB962C8B-B14F-4D97-AF65-F5344CB8AC3E}">
        <p14:creationId xmlns:p14="http://schemas.microsoft.com/office/powerpoint/2010/main" val="113204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 compared melt fraction with resistance.</a:t>
            </a:r>
          </a:p>
          <a:p>
            <a:r>
              <a:rPr lang="en-US" baseline="0" dirty="0" smtClean="0"/>
              <a:t>The left side is the melt composition variation diagram, which is got by EDS. Different component are in different color. At the beginning of the curve is the original composition of the slag. We can see the melt composition changed slightly. However, the resistance changed significantly with time.</a:t>
            </a:r>
          </a:p>
          <a:p>
            <a:endParaRPr lang="en-US" baseline="0" dirty="0" smtClean="0"/>
          </a:p>
          <a:p>
            <a:r>
              <a:rPr lang="en-US" baseline="0" dirty="0" smtClean="0"/>
              <a:t>A small summary here, up to now, </a:t>
            </a:r>
          </a:p>
        </p:txBody>
      </p:sp>
      <p:sp>
        <p:nvSpPr>
          <p:cNvPr id="4" name="Slide Number Placeholder 3"/>
          <p:cNvSpPr>
            <a:spLocks noGrp="1"/>
          </p:cNvSpPr>
          <p:nvPr>
            <p:ph type="sldNum" sz="quarter" idx="10"/>
          </p:nvPr>
        </p:nvSpPr>
        <p:spPr/>
        <p:txBody>
          <a:bodyPr/>
          <a:lstStyle/>
          <a:p>
            <a:fld id="{27652A82-F8AB-4013-A098-60CAB3CBDF1B}" type="slidenum">
              <a:rPr lang="en-US" smtClean="0"/>
              <a:t>11</a:t>
            </a:fld>
            <a:endParaRPr lang="en-US"/>
          </a:p>
        </p:txBody>
      </p:sp>
    </p:spTree>
    <p:extLst>
      <p:ext uri="{BB962C8B-B14F-4D97-AF65-F5344CB8AC3E}">
        <p14:creationId xmlns:p14="http://schemas.microsoft.com/office/powerpoint/2010/main" val="139590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Thank you for listening.</a:t>
            </a:r>
          </a:p>
          <a:p>
            <a:r>
              <a:rPr lang="en-US" sz="1200" b="0" i="0" u="none" strike="noStrike" kern="1200" dirty="0" smtClean="0">
                <a:solidFill>
                  <a:schemeClr val="tx1"/>
                </a:solidFill>
                <a:effectLst/>
                <a:latin typeface="+mn-lt"/>
                <a:ea typeface="+mn-ea"/>
                <a:cs typeface="+mn-cs"/>
              </a:rPr>
              <a:t>If there are any questions, I'll do my best to answer them.</a:t>
            </a:r>
          </a:p>
          <a:p>
            <a:r>
              <a:rPr lang="en-US" sz="1200" b="0" i="0" u="none" strike="noStrike" kern="1200" dirty="0" smtClean="0">
                <a:solidFill>
                  <a:schemeClr val="tx1"/>
                </a:solidFill>
                <a:effectLst/>
                <a:latin typeface="+mn-lt"/>
                <a:ea typeface="+mn-ea"/>
                <a:cs typeface="+mn-cs"/>
              </a:rPr>
              <a:t>Are there any more questions?</a:t>
            </a:r>
          </a:p>
          <a:p>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13</a:t>
            </a:fld>
            <a:endParaRPr lang="en-US"/>
          </a:p>
        </p:txBody>
      </p:sp>
    </p:spTree>
    <p:extLst>
      <p:ext uri="{BB962C8B-B14F-4D97-AF65-F5344CB8AC3E}">
        <p14:creationId xmlns:p14="http://schemas.microsoft.com/office/powerpoint/2010/main" val="130596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After the set-up was</a:t>
            </a:r>
            <a:r>
              <a:rPr lang="en-US" sz="1200" baseline="0" dirty="0" smtClean="0"/>
              <a:t> built up, the first thing is evaluation of its accuracy. I measured the EC of slag A, and compared my results with the results in the literature to evaluate the accuracy of the set-up.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What I measured is resistance, after tests the distance of the two electrodes (l) and the cross section area (A) of the sample were measured, the we can get EC by this equation.</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14</a:t>
            </a:fld>
            <a:endParaRPr lang="en-US"/>
          </a:p>
        </p:txBody>
      </p:sp>
    </p:spTree>
    <p:extLst>
      <p:ext uri="{BB962C8B-B14F-4D97-AF65-F5344CB8AC3E}">
        <p14:creationId xmlns:p14="http://schemas.microsoft.com/office/powerpoint/2010/main" val="34020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the results.</a:t>
            </a:r>
          </a:p>
          <a:p>
            <a:r>
              <a:rPr lang="en-US" dirty="0" smtClean="0"/>
              <a:t>Slag</a:t>
            </a:r>
            <a:r>
              <a:rPr lang="en-US" baseline="0" dirty="0" smtClean="0"/>
              <a:t> A is used for evaluating the accuracy of the setup.</a:t>
            </a:r>
          </a:p>
          <a:p>
            <a:r>
              <a:rPr lang="en-US" baseline="0" dirty="0" smtClean="0"/>
              <a:t>This diagram shows the logarithmic EC as a function of inversed T. Normally they should be linear relation, because EC as a function of T followed Arrhenius law.</a:t>
            </a:r>
          </a:p>
          <a:p>
            <a:r>
              <a:rPr lang="en-US" baseline="0" dirty="0" smtClean="0"/>
              <a:t>The black line is the results from literature, and the red line is my results. We can see the measured EC data is consistent with previous results in the literature.</a:t>
            </a:r>
            <a:endParaRPr lang="en-US" dirty="0" smtClean="0"/>
          </a:p>
        </p:txBody>
      </p:sp>
      <p:sp>
        <p:nvSpPr>
          <p:cNvPr id="4" name="Slide Number Placeholder 3"/>
          <p:cNvSpPr>
            <a:spLocks noGrp="1"/>
          </p:cNvSpPr>
          <p:nvPr>
            <p:ph type="sldNum" sz="quarter" idx="10"/>
          </p:nvPr>
        </p:nvSpPr>
        <p:spPr/>
        <p:txBody>
          <a:bodyPr/>
          <a:lstStyle/>
          <a:p>
            <a:fld id="{27652A82-F8AB-4013-A098-60CAB3CBDF1B}" type="slidenum">
              <a:rPr lang="en-US" smtClean="0"/>
              <a:t>15</a:t>
            </a:fld>
            <a:endParaRPr lang="en-US"/>
          </a:p>
        </p:txBody>
      </p:sp>
    </p:spTree>
    <p:extLst>
      <p:ext uri="{BB962C8B-B14F-4D97-AF65-F5344CB8AC3E}">
        <p14:creationId xmlns:p14="http://schemas.microsoft.com/office/powerpoint/2010/main" val="206592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four main parts. Firstly, I will give</a:t>
            </a:r>
            <a:r>
              <a:rPr lang="en-US" baseline="0" dirty="0" smtClean="0"/>
              <a:t> you a brief introduction of the research background and objective. Secondly, it’s the experiments part, it includes experimental setup and methods. Then it will be about the results and conclusions.</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2</a:t>
            </a:fld>
            <a:endParaRPr lang="en-US"/>
          </a:p>
        </p:txBody>
      </p:sp>
    </p:spTree>
    <p:extLst>
      <p:ext uri="{BB962C8B-B14F-4D97-AF65-F5344CB8AC3E}">
        <p14:creationId xmlns:p14="http://schemas.microsoft.com/office/powerpoint/2010/main" val="258558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Let’s now move on to the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Each year, about </a:t>
            </a:r>
            <a:r>
              <a:rPr lang="en-US" b="1" dirty="0" smtClean="0">
                <a:cs typeface="Times New Roman" panose="02020603050405020304" pitchFamily="18" charset="0"/>
              </a:rPr>
              <a:t>45 million </a:t>
            </a:r>
            <a:r>
              <a:rPr lang="en-US" dirty="0" smtClean="0">
                <a:cs typeface="Times New Roman" panose="02020603050405020304" pitchFamily="18" charset="0"/>
              </a:rPr>
              <a:t>to</a:t>
            </a:r>
            <a:r>
              <a:rPr lang="en-US" altLang="zh-CN" dirty="0" smtClean="0">
                <a:cs typeface="Times New Roman" panose="02020603050405020304" pitchFamily="18" charset="0"/>
              </a:rPr>
              <a:t>n</a:t>
            </a:r>
            <a:r>
              <a:rPr lang="en-US" dirty="0" smtClean="0">
                <a:cs typeface="Times New Roman" panose="02020603050405020304" pitchFamily="18" charset="0"/>
              </a:rPr>
              <a:t>s of ferrous slag (iron and steel slag) is generated in Europe.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Like refining</a:t>
            </a:r>
            <a:r>
              <a:rPr lang="en-US" baseline="0" dirty="0" smtClean="0">
                <a:cs typeface="Times New Roman" panose="02020603050405020304" pitchFamily="18" charset="0"/>
              </a:rPr>
              <a:t> slag, after using them, they were poured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pɔ</a:t>
            </a:r>
            <a:r>
              <a:rPr lang="en-US" sz="1200" b="0" i="0" kern="1200" dirty="0" smtClean="0">
                <a:solidFill>
                  <a:schemeClr val="tx1"/>
                </a:solidFill>
                <a:effectLst/>
                <a:latin typeface="+mn-lt"/>
                <a:ea typeface="+mn-ea"/>
                <a:cs typeface="+mn-cs"/>
              </a:rPr>
              <a:t>ː/ </a:t>
            </a:r>
            <a:r>
              <a:rPr lang="en-US" baseline="0" dirty="0" smtClean="0">
                <a:cs typeface="Times New Roman" panose="02020603050405020304" pitchFamily="18" charset="0"/>
              </a:rPr>
              <a:t> out from slag pot into slag yard as show in this picture. If we want to reuse this molten slag, we need control the cooling rate to get desired phases. (for example) In general, amorphous phases some of which are used in inorganic polymer can be got by fast cooling, and crystalline phases some of which are used as aggregate can be got by slow cooling.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But the crystallization</a:t>
            </a:r>
            <a:r>
              <a:rPr lang="en-US" baseline="0" dirty="0" smtClean="0">
                <a:cs typeface="Times New Roman" panose="02020603050405020304" pitchFamily="18" charset="0"/>
              </a:rPr>
              <a:t> behavior of the slag cannot be measured online. We couldn’t know the exact time when does the crystal come out. and when does the molten slag become solid completely (when is the solidification process finished).</a:t>
            </a:r>
          </a:p>
          <a:p>
            <a:r>
              <a:rPr lang="en-US" baseline="0" dirty="0" smtClean="0">
                <a:cs typeface="Times New Roman" panose="02020603050405020304" pitchFamily="18" charset="0"/>
              </a:rPr>
              <a:t>This picture shows the liquid slag and crystals during </a:t>
            </a:r>
            <a:r>
              <a:rPr lang="en-US" altLang="zh-CN" baseline="0" dirty="0" smtClean="0">
                <a:cs typeface="Times New Roman" panose="02020603050405020304" pitchFamily="18" charset="0"/>
              </a:rPr>
              <a:t>solidification</a:t>
            </a:r>
            <a:r>
              <a:rPr lang="en-US" baseline="0" dirty="0" smtClean="0">
                <a:cs typeface="Times New Roman" panose="02020603050405020304" pitchFamily="18" charset="0"/>
              </a:rPr>
              <a:t>, we know that solid slag and liquid slag have a big EC difference, so we are thinking c</a:t>
            </a:r>
            <a:r>
              <a:rPr lang="en-US" dirty="0" smtClean="0">
                <a:solidFill>
                  <a:schemeClr val="tx2">
                    <a:lumMod val="60000"/>
                    <a:lumOff val="40000"/>
                  </a:schemeClr>
                </a:solidFill>
              </a:rPr>
              <a:t>an the electrical conductivity be used to infer solidification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endParaRPr lang="en-GB" dirty="0" smtClean="0"/>
          </a:p>
          <a:p>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3</a:t>
            </a:fld>
            <a:endParaRPr lang="en-US"/>
          </a:p>
        </p:txBody>
      </p:sp>
    </p:spTree>
    <p:extLst>
      <p:ext uri="{BB962C8B-B14F-4D97-AF65-F5344CB8AC3E}">
        <p14:creationId xmlns:p14="http://schemas.microsoft.com/office/powerpoint/2010/main" val="96581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slag</a:t>
            </a:r>
            <a:r>
              <a:rPr lang="en-US" altLang="zh-CN" baseline="0" dirty="0" smtClean="0"/>
              <a:t> solidification process, they were divided into four stages. First is melt stage, it’s fully liquid, temperature and composition will influence the EC. Then it’s melt dominated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dɔmineitid</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altLang="zh-CN" baseline="0" dirty="0" smtClean="0"/>
              <a:t>stage. After that it’s solid dominated stage. Finally it became a solid.</a:t>
            </a:r>
            <a:endParaRPr lang="en-US" altLang="zh-CN" dirty="0" smtClean="0"/>
          </a:p>
          <a:p>
            <a:r>
              <a:rPr lang="en-US" altLang="zh-CN" dirty="0" smtClean="0"/>
              <a:t>It</a:t>
            </a:r>
            <a:r>
              <a:rPr lang="en-US" altLang="zh-CN" baseline="0" dirty="0" smtClean="0"/>
              <a:t> is generally accepted that the temperature dependence of the EC of the melt can be expressed by the Arrhenius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field of earth’s mantle research, the presence of melt is the most likely explanation for the EC anomalies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ə'nɒm</a:t>
            </a:r>
            <a:r>
              <a:rPr lang="en-US" sz="1200" b="0" i="0" kern="1200" dirty="0" smtClean="0">
                <a:solidFill>
                  <a:schemeClr val="tx1"/>
                </a:solidFill>
                <a:effectLst/>
                <a:latin typeface="+mn-lt"/>
                <a:ea typeface="+mn-ea"/>
                <a:cs typeface="+mn-cs"/>
              </a:rPr>
              <a:t>(ə)</a:t>
            </a:r>
            <a:r>
              <a:rPr lang="en-US" sz="1200" b="0" i="0" kern="1200" dirty="0" err="1" smtClean="0">
                <a:solidFill>
                  <a:schemeClr val="tx1"/>
                </a:solidFill>
                <a:effectLst/>
                <a:latin typeface="+mn-lt"/>
                <a:ea typeface="+mn-ea"/>
                <a:cs typeface="+mn-cs"/>
              </a:rPr>
              <a:t>lɪ</a:t>
            </a:r>
            <a:r>
              <a:rPr lang="en-US" sz="1200" b="0" i="0" kern="1200" dirty="0" smtClean="0">
                <a:solidFill>
                  <a:schemeClr val="tx1"/>
                </a:solidFill>
                <a:effectLst/>
                <a:latin typeface="+mn-lt"/>
                <a:ea typeface="+mn-ea"/>
                <a:cs typeface="+mn-cs"/>
              </a:rPr>
              <a:t>/</a:t>
            </a:r>
            <a:r>
              <a:rPr lang="en-US" altLang="zh-CN" baseline="0" dirty="0" smtClean="0"/>
              <a:t> in the upper mantle. So they mainly focus on this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For cement research</a:t>
            </a:r>
            <a:r>
              <a:rPr lang="en-US" sz="1200" baseline="0" dirty="0" smtClean="0">
                <a:latin typeface="Calibri" panose="020F0502020204030204" pitchFamily="34" charset="0"/>
              </a:rPr>
              <a:t> people used EC to monitor the pore structure evaluation during </a:t>
            </a:r>
            <a:r>
              <a:rPr lang="en-US" sz="1200" b="0" i="0" kern="1200" dirty="0" smtClean="0">
                <a:solidFill>
                  <a:schemeClr val="tx1"/>
                </a:solidFill>
                <a:effectLst/>
                <a:latin typeface="+mn-lt"/>
                <a:ea typeface="+mn-ea"/>
                <a:cs typeface="+mn-cs"/>
              </a:rPr>
              <a:t>Cement hydration /</a:t>
            </a:r>
            <a:r>
              <a:rPr lang="en-US" sz="1200" b="0" i="0" kern="1200" dirty="0" err="1" smtClean="0">
                <a:solidFill>
                  <a:schemeClr val="tx1"/>
                </a:solidFill>
                <a:effectLst/>
                <a:latin typeface="+mn-lt"/>
                <a:ea typeface="+mn-ea"/>
                <a:cs typeface="+mn-cs"/>
              </a:rPr>
              <a:t>haɪ'dreɪʃən</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process. For the EC</a:t>
            </a:r>
            <a:r>
              <a:rPr lang="en-US" sz="1200" b="0" i="0" kern="1200" baseline="0" dirty="0" smtClean="0">
                <a:solidFill>
                  <a:schemeClr val="tx1"/>
                </a:solidFill>
                <a:effectLst/>
                <a:latin typeface="+mn-lt"/>
                <a:ea typeface="+mn-ea"/>
                <a:cs typeface="+mn-cs"/>
              </a:rPr>
              <a:t> of slag, people just focus on the molten state.</a:t>
            </a:r>
            <a:endParaRPr lang="en-US" sz="120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However, few studies about the electrical conductivity of slags during solidification has been reported. It’s still a gap</a:t>
            </a:r>
            <a:r>
              <a:rPr lang="en-US" sz="1200" baseline="0" dirty="0" smtClean="0">
                <a:latin typeface="Calibri" panose="020F0502020204030204" pitchFamily="34" charset="0"/>
              </a:rPr>
              <a:t> here.</a:t>
            </a:r>
            <a:endParaRPr lang="en-US" sz="120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there</a:t>
            </a:r>
            <a:r>
              <a:rPr lang="en-US" baseline="0" dirty="0" smtClean="0"/>
              <a:t> is a lack of research on the EC of slag during slag solidification.</a:t>
            </a:r>
          </a:p>
          <a:p>
            <a:r>
              <a:rPr lang="en-US" baseline="0" dirty="0" smtClean="0"/>
              <a:t>So my </a:t>
            </a:r>
            <a:r>
              <a:rPr lang="en-US" baseline="0" dirty="0" err="1" smtClean="0"/>
              <a:t>phd</a:t>
            </a:r>
            <a:r>
              <a:rPr lang="en-US" baseline="0" dirty="0" smtClean="0"/>
              <a:t> work is mainly about this part.</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4</a:t>
            </a:fld>
            <a:endParaRPr lang="en-US"/>
          </a:p>
        </p:txBody>
      </p:sp>
    </p:spTree>
    <p:extLst>
      <p:ext uri="{BB962C8B-B14F-4D97-AF65-F5344CB8AC3E}">
        <p14:creationId xmlns:p14="http://schemas.microsoft.com/office/powerpoint/2010/main" val="78838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a:t>
            </a:r>
            <a:r>
              <a:rPr lang="en-US" baseline="0" dirty="0" smtClean="0"/>
              <a:t> of this study is to find out</a:t>
            </a:r>
          </a:p>
          <a:p>
            <a:r>
              <a:rPr lang="en-US" baseline="0" dirty="0" smtClean="0"/>
              <a:t>predict</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5</a:t>
            </a:fld>
            <a:endParaRPr lang="en-US"/>
          </a:p>
        </p:txBody>
      </p:sp>
    </p:spTree>
    <p:extLst>
      <p:ext uri="{BB962C8B-B14F-4D97-AF65-F5344CB8AC3E}">
        <p14:creationId xmlns:p14="http://schemas.microsoft.com/office/powerpoint/2010/main" val="213558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kern="1200" dirty="0" smtClean="0">
                <a:solidFill>
                  <a:schemeClr val="tx1"/>
                </a:solidFill>
                <a:effectLst/>
                <a:latin typeface="+mn-lt"/>
                <a:ea typeface="+mn-ea"/>
                <a:cs typeface="+mn-cs"/>
              </a:rPr>
              <a:t>In the present study, a special set-up was developed in a </a:t>
            </a:r>
            <a:r>
              <a:rPr lang="en-GB" sz="1200" dirty="0" smtClean="0"/>
              <a:t>Confocal scanning laser microscope (CSLM).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high-temperature CLSM is an in-situ direct</a:t>
            </a:r>
            <a:r>
              <a:rPr lang="en-US" baseline="0" dirty="0" smtClean="0"/>
              <a:t> </a:t>
            </a:r>
            <a:r>
              <a:rPr lang="en-US" dirty="0" smtClean="0"/>
              <a:t>observation device of crystallization in undercooled</a:t>
            </a:r>
            <a:r>
              <a:rPr lang="en-US" baseline="0" dirty="0" smtClean="0"/>
              <a:t> </a:t>
            </a:r>
            <a:r>
              <a:rPr lang="en-US" dirty="0" smtClean="0"/>
              <a:t>melts that uses a halogen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hælədʒ</a:t>
            </a:r>
            <a:r>
              <a:rPr lang="en-US" sz="1200" b="0" i="0" kern="1200" dirty="0" smtClean="0">
                <a:solidFill>
                  <a:schemeClr val="tx1"/>
                </a:solidFill>
                <a:effectLst/>
                <a:latin typeface="+mn-lt"/>
                <a:ea typeface="+mn-ea"/>
                <a:cs typeface="+mn-cs"/>
              </a:rPr>
              <a:t>(ə)n/</a:t>
            </a:r>
            <a:r>
              <a:rPr lang="en-US" dirty="0" smtClean="0"/>
              <a:t> heating lamp</a:t>
            </a:r>
            <a:r>
              <a:rPr lang="en-US" baseline="0" dirty="0" smtClean="0"/>
              <a:t> </a:t>
            </a:r>
            <a:r>
              <a:rPr lang="en-US" dirty="0" smtClean="0"/>
              <a:t>focused onto a small crucible that is placed on a holder which is also a thermocouple here.</a:t>
            </a:r>
          </a:p>
          <a:p>
            <a:r>
              <a:rPr lang="en-GB" sz="1200" kern="1200" dirty="0" smtClean="0">
                <a:solidFill>
                  <a:schemeClr val="tx1"/>
                </a:solidFill>
                <a:effectLst/>
                <a:latin typeface="+mn-lt"/>
                <a:ea typeface="+mn-ea"/>
                <a:cs typeface="+mn-cs"/>
              </a:rPr>
              <a:t>At left side,</a:t>
            </a:r>
            <a:r>
              <a:rPr lang="en-GB" sz="1200" kern="1200" baseline="0" dirty="0" smtClean="0">
                <a:solidFill>
                  <a:schemeClr val="tx1"/>
                </a:solidFill>
                <a:effectLst/>
                <a:latin typeface="+mn-lt"/>
                <a:ea typeface="+mn-ea"/>
                <a:cs typeface="+mn-cs"/>
              </a:rPr>
              <a:t> two </a:t>
            </a:r>
            <a:r>
              <a:rPr lang="en-GB" sz="1200" kern="1200" baseline="0" dirty="0" err="1" smtClean="0">
                <a:solidFill>
                  <a:schemeClr val="tx1"/>
                </a:solidFill>
                <a:effectLst/>
                <a:latin typeface="+mn-lt"/>
                <a:ea typeface="+mn-ea"/>
                <a:cs typeface="+mn-cs"/>
              </a:rPr>
              <a:t>pt</a:t>
            </a:r>
            <a:r>
              <a:rPr lang="en-GB" sz="1200" kern="1200" baseline="0" dirty="0" smtClean="0">
                <a:solidFill>
                  <a:schemeClr val="tx1"/>
                </a:solidFill>
                <a:effectLst/>
                <a:latin typeface="+mn-lt"/>
                <a:ea typeface="+mn-ea"/>
                <a:cs typeface="+mn-cs"/>
              </a:rPr>
              <a:t> wires were added, which enables to connect the electrodes to LCR meter. (</a:t>
            </a:r>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LCR meter</a:t>
            </a:r>
            <a:r>
              <a:rPr lang="en-US" sz="1200" b="0" i="0" kern="1200" dirty="0" smtClean="0">
                <a:solidFill>
                  <a:schemeClr val="tx1"/>
                </a:solidFill>
                <a:effectLst/>
                <a:latin typeface="+mn-lt"/>
                <a:ea typeface="+mn-ea"/>
                <a:cs typeface="+mn-cs"/>
              </a:rPr>
              <a:t> is a type of </a:t>
            </a:r>
            <a:r>
              <a:rPr lang="en-US" sz="1200" b="0" i="0" u="none" strike="noStrike" kern="1200" dirty="0" smtClean="0">
                <a:solidFill>
                  <a:schemeClr val="tx1"/>
                </a:solidFill>
                <a:effectLst/>
                <a:latin typeface="+mn-lt"/>
                <a:ea typeface="+mn-ea"/>
                <a:cs typeface="+mn-cs"/>
                <a:hlinkClick r:id="rId3" tooltip="Electronic test equipment"/>
              </a:rPr>
              <a:t>electronic test equipment</a:t>
            </a:r>
            <a:r>
              <a:rPr lang="en-US" sz="1200" b="0" i="0" kern="1200" dirty="0" smtClean="0">
                <a:solidFill>
                  <a:schemeClr val="tx1"/>
                </a:solidFill>
                <a:effectLst/>
                <a:latin typeface="+mn-lt"/>
                <a:ea typeface="+mn-ea"/>
                <a:cs typeface="+mn-cs"/>
              </a:rPr>
              <a:t> used to measure the </a:t>
            </a:r>
            <a:r>
              <a:rPr lang="en-US" sz="1200" b="0" i="0" u="none" strike="noStrike" kern="1200" dirty="0" smtClean="0">
                <a:solidFill>
                  <a:schemeClr val="tx1"/>
                </a:solidFill>
                <a:effectLst/>
                <a:latin typeface="+mn-lt"/>
                <a:ea typeface="+mn-ea"/>
                <a:cs typeface="+mn-cs"/>
                <a:hlinkClick r:id="rId4" tooltip="Inductance"/>
              </a:rPr>
              <a:t>inductance</a:t>
            </a:r>
            <a:r>
              <a:rPr lang="en-US" sz="1200" b="0" i="0" kern="1200" dirty="0" smtClean="0">
                <a:solidFill>
                  <a:schemeClr val="tx1"/>
                </a:solidFill>
                <a:effectLst/>
                <a:latin typeface="+mn-lt"/>
                <a:ea typeface="+mn-ea"/>
                <a:cs typeface="+mn-cs"/>
              </a:rPr>
              <a:t> (L), </a:t>
            </a:r>
            <a:r>
              <a:rPr lang="en-US" sz="1200" b="0" i="0" u="none" strike="noStrike" kern="1200" dirty="0" smtClean="0">
                <a:solidFill>
                  <a:schemeClr val="tx1"/>
                </a:solidFill>
                <a:effectLst/>
                <a:latin typeface="+mn-lt"/>
                <a:ea typeface="+mn-ea"/>
                <a:cs typeface="+mn-cs"/>
                <a:hlinkClick r:id="rId5" tooltip="Capacitance"/>
              </a:rPr>
              <a:t>capacitance</a:t>
            </a:r>
            <a:r>
              <a:rPr lang="en-US" sz="1200" b="0" i="0" kern="1200" dirty="0" smtClean="0">
                <a:solidFill>
                  <a:schemeClr val="tx1"/>
                </a:solidFill>
                <a:effectLst/>
                <a:latin typeface="+mn-lt"/>
                <a:ea typeface="+mn-ea"/>
                <a:cs typeface="+mn-cs"/>
              </a:rPr>
              <a:t> (C), and </a:t>
            </a:r>
            <a:r>
              <a:rPr lang="en-US" sz="1200" b="0" i="0" u="none" strike="noStrike" kern="1200" dirty="0" smtClean="0">
                <a:solidFill>
                  <a:schemeClr val="tx1"/>
                </a:solidFill>
                <a:effectLst/>
                <a:latin typeface="+mn-lt"/>
                <a:ea typeface="+mn-ea"/>
                <a:cs typeface="+mn-cs"/>
                <a:hlinkClick r:id="rId6" tooltip="Electrical resistance"/>
              </a:rPr>
              <a:t>resistance</a:t>
            </a:r>
            <a:r>
              <a:rPr lang="en-US" sz="1200" b="0" i="0" kern="1200" dirty="0" smtClean="0">
                <a:solidFill>
                  <a:schemeClr val="tx1"/>
                </a:solidFill>
                <a:effectLst/>
                <a:latin typeface="+mn-lt"/>
                <a:ea typeface="+mn-ea"/>
                <a:cs typeface="+mn-cs"/>
              </a:rPr>
              <a:t> (R))</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a:t>
            </a:r>
            <a:r>
              <a:rPr lang="en-GB" sz="1200" kern="1200" baseline="0" dirty="0" smtClean="0">
                <a:solidFill>
                  <a:schemeClr val="tx1"/>
                </a:solidFill>
                <a:effectLst/>
                <a:latin typeface="+mn-lt"/>
                <a:ea typeface="+mn-ea"/>
                <a:cs typeface="+mn-cs"/>
              </a:rPr>
              <a:t> this special set-up it makes </a:t>
            </a:r>
            <a:r>
              <a:rPr lang="en-GB" sz="1200" kern="1200" dirty="0" smtClean="0">
                <a:solidFill>
                  <a:schemeClr val="tx1"/>
                </a:solidFill>
                <a:effectLst/>
                <a:latin typeface="+mn-lt"/>
                <a:ea typeface="+mn-ea"/>
                <a:cs typeface="+mn-cs"/>
              </a:rPr>
              <a:t>in-situ EC measurement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the in-situ CSLM observation of the sample</a:t>
            </a:r>
            <a:r>
              <a:rPr lang="en-GB" sz="1200" kern="1200" baseline="0" dirty="0" smtClean="0">
                <a:solidFill>
                  <a:schemeClr val="tx1"/>
                </a:solidFill>
                <a:effectLst/>
                <a:latin typeface="+mn-lt"/>
                <a:ea typeface="+mn-ea"/>
                <a:cs typeface="+mn-cs"/>
              </a:rPr>
              <a:t> come true. Now we can in-situ observe slag solidification and in-situ measure the EC sim</a:t>
            </a:r>
            <a:r>
              <a:rPr lang="en-US" altLang="zh-CN" sz="1200" kern="1200" baseline="0" dirty="0" err="1" smtClean="0">
                <a:solidFill>
                  <a:schemeClr val="tx1"/>
                </a:solidFill>
                <a:effectLst/>
                <a:latin typeface="+mn-lt"/>
                <a:ea typeface="+mn-ea"/>
                <a:cs typeface="+mn-cs"/>
              </a:rPr>
              <a:t>ultaneously</a:t>
            </a:r>
            <a:r>
              <a:rPr lang="en-US" altLang="zh-CN"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The CSLM furnace is a metal furnace, it can shield electromagnetic noise like a Faraday box, which will make the measurement accuracy.</a:t>
            </a:r>
          </a:p>
          <a:p>
            <a:r>
              <a:rPr lang="en-US" sz="1200" kern="1200" baseline="0" dirty="0" smtClean="0">
                <a:solidFill>
                  <a:schemeClr val="tx1"/>
                </a:solidFill>
                <a:effectLst/>
                <a:latin typeface="+mn-lt"/>
                <a:ea typeface="+mn-ea"/>
                <a:cs typeface="+mn-cs"/>
              </a:rPr>
              <a:t>The rights images show the BN crucible with 2-pt plates which served as electrodes. </a:t>
            </a:r>
          </a:p>
        </p:txBody>
      </p:sp>
      <p:sp>
        <p:nvSpPr>
          <p:cNvPr id="4" name="Slide Number Placeholder 3"/>
          <p:cNvSpPr>
            <a:spLocks noGrp="1"/>
          </p:cNvSpPr>
          <p:nvPr>
            <p:ph type="sldNum" sz="quarter" idx="10"/>
          </p:nvPr>
        </p:nvSpPr>
        <p:spPr/>
        <p:txBody>
          <a:bodyPr/>
          <a:lstStyle/>
          <a:p>
            <a:fld id="{27652A82-F8AB-4013-A098-60CAB3CBDF1B}" type="slidenum">
              <a:rPr lang="en-US" smtClean="0"/>
              <a:t>6</a:t>
            </a:fld>
            <a:endParaRPr lang="en-US"/>
          </a:p>
        </p:txBody>
      </p:sp>
    </p:spTree>
    <p:extLst>
      <p:ext uri="{BB962C8B-B14F-4D97-AF65-F5344CB8AC3E}">
        <p14:creationId xmlns:p14="http://schemas.microsoft.com/office/powerpoint/2010/main" val="165549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 use</a:t>
            </a:r>
            <a:r>
              <a:rPr lang="en-US" sz="1200" baseline="0" dirty="0" smtClean="0"/>
              <a:t> slag B to i</a:t>
            </a:r>
            <a:r>
              <a:rPr lang="en-US" sz="1200" dirty="0" smtClean="0"/>
              <a:t>nvestigate the effect of the crystallization on EC, why I choose slag B is because</a:t>
            </a:r>
            <a:r>
              <a:rPr lang="en-US" sz="1200" baseline="0" dirty="0" smtClean="0"/>
              <a:t> it can form clear crystals as shown in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First, measure the EC at isothermal condition. </a:t>
            </a:r>
            <a:r>
              <a:rPr lang="en-US" dirty="0" smtClean="0"/>
              <a:t>In</a:t>
            </a:r>
            <a:r>
              <a:rPr lang="en-US" baseline="0" dirty="0" smtClean="0"/>
              <a:t> isothermal experiments, there is no temperature effect. Then we can know the effect of m</a:t>
            </a:r>
            <a:r>
              <a:rPr lang="en-US" sz="1200" dirty="0" smtClean="0"/>
              <a:t>elt fraction, melt composition variations.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diagram shows the heating history. </a:t>
            </a:r>
            <a:r>
              <a:rPr lang="en-GB" sz="1200" kern="1200" dirty="0" smtClean="0">
                <a:solidFill>
                  <a:schemeClr val="tx1"/>
                </a:solidFill>
                <a:effectLst/>
                <a:latin typeface="+mn-lt"/>
                <a:ea typeface="+mn-ea"/>
                <a:cs typeface="+mn-cs"/>
              </a:rPr>
              <a:t>The slag was first pre-melted at 1420 °C for 3 min to homogenize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hə'mɒdʒənaɪz</a:t>
            </a:r>
            <a:r>
              <a:rPr lang="en-US" sz="1200" b="0" i="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chemical composition and then quenched to the target temperature for in-situ EC measurement and observation of the isothermal crystallization.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is doing quenching experiments</a:t>
            </a:r>
            <a:r>
              <a:rPr lang="en-US" baseline="0" dirty="0" smtClean="0"/>
              <a:t> in the same condition with measurement. Quench the sample at different holding time. Then doing microstructure analysis, Observe the microstructure by SEM, Quantify the melt composition by EDS</a:t>
            </a:r>
          </a:p>
          <a:p>
            <a:r>
              <a:rPr lang="en-US" altLang="zh-CN" baseline="0" dirty="0" smtClean="0"/>
              <a:t>By grinding off 0.5 mm thickness, the second layer surface was obtained. This is for getting more accurate solid fraction or melt fraction.</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7</a:t>
            </a:fld>
            <a:endParaRPr lang="en-US"/>
          </a:p>
        </p:txBody>
      </p:sp>
    </p:spTree>
    <p:extLst>
      <p:ext uri="{BB962C8B-B14F-4D97-AF65-F5344CB8AC3E}">
        <p14:creationId xmlns:p14="http://schemas.microsoft.com/office/powerpoint/2010/main" val="359101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Qualitative analysis</a:t>
            </a:r>
          </a:p>
          <a:p>
            <a:r>
              <a:rPr lang="en-US" altLang="zh-CN" dirty="0" smtClean="0"/>
              <a:t>Next step</a:t>
            </a:r>
            <a:r>
              <a:rPr lang="en-US" altLang="zh-CN" baseline="0" dirty="0" smtClean="0"/>
              <a:t> is to quantify the effect of the solid fraction on resistance by quenching experiments</a:t>
            </a:r>
          </a:p>
          <a:p>
            <a:endParaRPr lang="en-US" baseline="0" dirty="0" smtClean="0"/>
          </a:p>
          <a:p>
            <a:r>
              <a:rPr lang="en-US" baseline="0" dirty="0" smtClean="0"/>
              <a:t>This slide shows in-situ EC measurement results and in-situ CSLM observation results at 1160 degrees Celsius.</a:t>
            </a:r>
          </a:p>
          <a:p>
            <a:endParaRPr lang="en-US" baseline="0" dirty="0" smtClean="0"/>
          </a:p>
          <a:p>
            <a:r>
              <a:rPr lang="en-US" baseline="0" dirty="0" smtClean="0"/>
              <a:t>From this results we know that the resistance increase with the increase of solid fraction.</a:t>
            </a:r>
          </a:p>
          <a:p>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8</a:t>
            </a:fld>
            <a:endParaRPr lang="en-US"/>
          </a:p>
        </p:txBody>
      </p:sp>
    </p:spTree>
    <p:extLst>
      <p:ext uri="{BB962C8B-B14F-4D97-AF65-F5344CB8AC3E}">
        <p14:creationId xmlns:p14="http://schemas.microsoft.com/office/powerpoint/2010/main" val="25075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has a same trend with previous one, but it tend to be s</a:t>
            </a:r>
            <a:r>
              <a:rPr lang="en-US" dirty="0" smtClean="0"/>
              <a:t>table at 15min.</a:t>
            </a:r>
          </a:p>
          <a:p>
            <a:r>
              <a:rPr lang="en-US" dirty="0" smtClean="0"/>
              <a:t>The right</a:t>
            </a:r>
            <a:r>
              <a:rPr lang="en-US" baseline="0" dirty="0" smtClean="0"/>
              <a:t> images show the morphology of the crystals. The upper image was got by CSLM, and the lower image was got by normal camera.</a:t>
            </a:r>
          </a:p>
          <a:p>
            <a:r>
              <a:rPr lang="en-US" dirty="0" smtClean="0"/>
              <a:t>After that I quenched</a:t>
            </a:r>
            <a:r>
              <a:rPr lang="en-US" baseline="0" dirty="0" smtClean="0"/>
              <a:t> the slag at different holding time.</a:t>
            </a:r>
            <a:endParaRPr lang="en-US" dirty="0"/>
          </a:p>
        </p:txBody>
      </p:sp>
      <p:sp>
        <p:nvSpPr>
          <p:cNvPr id="4" name="Slide Number Placeholder 3"/>
          <p:cNvSpPr>
            <a:spLocks noGrp="1"/>
          </p:cNvSpPr>
          <p:nvPr>
            <p:ph type="sldNum" sz="quarter" idx="10"/>
          </p:nvPr>
        </p:nvSpPr>
        <p:spPr/>
        <p:txBody>
          <a:bodyPr/>
          <a:lstStyle/>
          <a:p>
            <a:fld id="{27652A82-F8AB-4013-A098-60CAB3CBDF1B}" type="slidenum">
              <a:rPr lang="en-US" smtClean="0"/>
              <a:t>9</a:t>
            </a:fld>
            <a:endParaRPr lang="en-US"/>
          </a:p>
        </p:txBody>
      </p:sp>
    </p:spTree>
    <p:extLst>
      <p:ext uri="{BB962C8B-B14F-4D97-AF65-F5344CB8AC3E}">
        <p14:creationId xmlns:p14="http://schemas.microsoft.com/office/powerpoint/2010/main" val="31145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452D9-C352-48FB-B8C0-213ECB2DCA31}"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65814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452D9-C352-48FB-B8C0-213ECB2DCA31}"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314535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452D9-C352-48FB-B8C0-213ECB2DCA31}"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109193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452D9-C352-48FB-B8C0-213ECB2DCA31}"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206575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8452D9-C352-48FB-B8C0-213ECB2DCA31}"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364057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452D9-C352-48FB-B8C0-213ECB2DCA31}"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182912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452D9-C352-48FB-B8C0-213ECB2DCA31}"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223089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452D9-C352-48FB-B8C0-213ECB2DCA31}"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273637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452D9-C352-48FB-B8C0-213ECB2DCA31}"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13941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8452D9-C352-48FB-B8C0-213ECB2DCA31}"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45597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8452D9-C352-48FB-B8C0-213ECB2DCA31}"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E845A-D073-4A82-8F3A-5CD4485195AA}" type="slidenum">
              <a:rPr lang="en-US" smtClean="0"/>
              <a:t>‹#›</a:t>
            </a:fld>
            <a:endParaRPr lang="en-US"/>
          </a:p>
        </p:txBody>
      </p:sp>
    </p:spTree>
    <p:extLst>
      <p:ext uri="{BB962C8B-B14F-4D97-AF65-F5344CB8AC3E}">
        <p14:creationId xmlns:p14="http://schemas.microsoft.com/office/powerpoint/2010/main" val="223543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452D9-C352-48FB-B8C0-213ECB2DCA31}" type="datetimeFigureOut">
              <a:rPr lang="en-US" smtClean="0"/>
              <a:t>4/3/2019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E845A-D073-4A82-8F3A-5CD4485195AA}" type="slidenum">
              <a:rPr lang="en-US" smtClean="0"/>
              <a:t>‹#›</a:t>
            </a:fld>
            <a:endParaRPr lang="en-US"/>
          </a:p>
        </p:txBody>
      </p:sp>
    </p:spTree>
    <p:extLst>
      <p:ext uri="{BB962C8B-B14F-4D97-AF65-F5344CB8AC3E}">
        <p14:creationId xmlns:p14="http://schemas.microsoft.com/office/powerpoint/2010/main" val="403576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png"/><Relationship Id="rId1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8.png"/><Relationship Id="rId12" Type="http://schemas.openxmlformats.org/officeDocument/2006/relationships/image" Target="../media/image24.png"/><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image" Target="../media/image20.png"/><Relationship Id="rId11"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17.wmf"/><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itle 1"/>
          <p:cNvSpPr>
            <a:spLocks noGrp="1"/>
          </p:cNvSpPr>
          <p:nvPr>
            <p:ph type="ctrTitle"/>
          </p:nvPr>
        </p:nvSpPr>
        <p:spPr>
          <a:xfrm>
            <a:off x="1194036" y="495210"/>
            <a:ext cx="9803927" cy="1830133"/>
          </a:xfrm>
        </p:spPr>
        <p:txBody>
          <a:bodyPr>
            <a:normAutofit fontScale="90000"/>
          </a:bodyPr>
          <a:lstStyle/>
          <a:p>
            <a:r>
              <a:rPr lang="en-US" sz="4400" b="1" dirty="0" smtClean="0"/>
              <a:t>In-situ study on CaO-Al</a:t>
            </a:r>
            <a:r>
              <a:rPr lang="en-US" sz="4400" b="1" baseline="-25000" dirty="0" smtClean="0"/>
              <a:t>2</a:t>
            </a:r>
            <a:r>
              <a:rPr lang="en-US" sz="4400" b="1" dirty="0" smtClean="0"/>
              <a:t>O</a:t>
            </a:r>
            <a:r>
              <a:rPr lang="en-US" sz="4400" b="1" baseline="-25000" dirty="0" smtClean="0"/>
              <a:t>3</a:t>
            </a:r>
            <a:r>
              <a:rPr lang="en-US" sz="4400" b="1" dirty="0" smtClean="0"/>
              <a:t>-SiO</a:t>
            </a:r>
            <a:r>
              <a:rPr lang="en-US" sz="4400" b="1" baseline="-25000" dirty="0" smtClean="0"/>
              <a:t>2</a:t>
            </a:r>
            <a:r>
              <a:rPr lang="en-US" sz="4400" b="1" dirty="0" smtClean="0"/>
              <a:t>-MgO (CASM) slag solidification by using electrical conductivity measurements</a:t>
            </a:r>
            <a:endParaRPr lang="en-US" sz="4400" b="1" dirty="0"/>
          </a:p>
        </p:txBody>
      </p:sp>
      <p:sp>
        <p:nvSpPr>
          <p:cNvPr id="8" name="TextBox 7"/>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p:txBody>
      </p:sp>
      <p:sp>
        <p:nvSpPr>
          <p:cNvPr id="5" name="Rectangle 4"/>
          <p:cNvSpPr/>
          <p:nvPr/>
        </p:nvSpPr>
        <p:spPr>
          <a:xfrm>
            <a:off x="2752725" y="3164968"/>
            <a:ext cx="6686550" cy="1200329"/>
          </a:xfrm>
          <a:prstGeom prst="rect">
            <a:avLst/>
          </a:prstGeom>
        </p:spPr>
        <p:txBody>
          <a:bodyPr wrap="square">
            <a:spAutoFit/>
          </a:bodyPr>
          <a:lstStyle/>
          <a:p>
            <a:pPr algn="ctr">
              <a:spcBef>
                <a:spcPts val="900"/>
              </a:spcBef>
              <a:spcAft>
                <a:spcPts val="500"/>
              </a:spcAft>
            </a:pPr>
            <a:r>
              <a:rPr lang="en-GB" sz="3600" b="1">
                <a:latin typeface="Calibri" panose="020F0502020204030204" pitchFamily="34" charset="0"/>
                <a:ea typeface="Times New Roman" panose="02020603050405020304" pitchFamily="18" charset="0"/>
                <a:cs typeface="Times New Roman" panose="02020603050405020304" pitchFamily="18" charset="0"/>
              </a:rPr>
              <a:t>Ling </a:t>
            </a:r>
            <a:r>
              <a:rPr lang="en-GB" sz="3600" b="1" smtClean="0">
                <a:latin typeface="Calibri" panose="020F0502020204030204" pitchFamily="34" charset="0"/>
                <a:ea typeface="Times New Roman" panose="02020603050405020304" pitchFamily="18" charset="0"/>
                <a:cs typeface="Times New Roman" panose="02020603050405020304" pitchFamily="18" charset="0"/>
              </a:rPr>
              <a:t>Zhang</a:t>
            </a:r>
            <a:r>
              <a:rPr lang="en-GB" sz="3600" b="1" baseline="30000" smtClean="0">
                <a:latin typeface="Calibri" panose="020F0502020204030204" pitchFamily="34" charset="0"/>
                <a:ea typeface="Times New Roman" panose="02020603050405020304" pitchFamily="18" charset="0"/>
                <a:cs typeface="Times New Roman" panose="02020603050405020304" pitchFamily="18" charset="0"/>
              </a:rPr>
              <a:t>1</a:t>
            </a:r>
            <a:r>
              <a:rPr lang="en-GB" sz="3600" b="1">
                <a:latin typeface="Calibri" panose="020F0502020204030204" pitchFamily="34" charset="0"/>
                <a:ea typeface="Times New Roman" panose="02020603050405020304" pitchFamily="18" charset="0"/>
                <a:cs typeface="Times New Roman" panose="02020603050405020304" pitchFamily="18" charset="0"/>
              </a:rPr>
              <a:t>, Annelies </a:t>
            </a:r>
            <a:r>
              <a:rPr lang="en-GB" sz="3600" b="1" smtClean="0">
                <a:latin typeface="Calibri" panose="020F0502020204030204" pitchFamily="34" charset="0"/>
                <a:ea typeface="Times New Roman" panose="02020603050405020304" pitchFamily="18" charset="0"/>
                <a:cs typeface="Times New Roman" panose="02020603050405020304" pitchFamily="18" charset="0"/>
              </a:rPr>
              <a:t>Malfliet</a:t>
            </a:r>
            <a:r>
              <a:rPr lang="en-GB" sz="3600" b="1" baseline="30000" smtClean="0">
                <a:latin typeface="Calibri" panose="020F0502020204030204" pitchFamily="34" charset="0"/>
                <a:ea typeface="Times New Roman" panose="02020603050405020304" pitchFamily="18" charset="0"/>
                <a:cs typeface="Times New Roman" panose="02020603050405020304" pitchFamily="18" charset="0"/>
              </a:rPr>
              <a:t>1</a:t>
            </a:r>
            <a:r>
              <a:rPr lang="en-GB" sz="3600" b="1">
                <a:latin typeface="Calibri" panose="020F0502020204030204" pitchFamily="34" charset="0"/>
                <a:ea typeface="Times New Roman" panose="02020603050405020304" pitchFamily="18" charset="0"/>
                <a:cs typeface="Times New Roman" panose="02020603050405020304" pitchFamily="18" charset="0"/>
              </a:rPr>
              <a:t>, Bart </a:t>
            </a:r>
            <a:r>
              <a:rPr lang="en-GB" sz="3600" b="1" smtClean="0">
                <a:latin typeface="Calibri" panose="020F0502020204030204" pitchFamily="34" charset="0"/>
                <a:ea typeface="Times New Roman" panose="02020603050405020304" pitchFamily="18" charset="0"/>
                <a:cs typeface="Times New Roman" panose="02020603050405020304" pitchFamily="18" charset="0"/>
              </a:rPr>
              <a:t>Blanpain</a:t>
            </a:r>
            <a:r>
              <a:rPr lang="en-GB" sz="3600" b="1" baseline="30000" smtClean="0">
                <a:latin typeface="Calibri" panose="020F0502020204030204" pitchFamily="34" charset="0"/>
                <a:ea typeface="Times New Roman" panose="02020603050405020304" pitchFamily="18" charset="0"/>
                <a:cs typeface="Times New Roman" panose="02020603050405020304" pitchFamily="18" charset="0"/>
              </a:rPr>
              <a:t>1</a:t>
            </a:r>
            <a:r>
              <a:rPr lang="en-GB" sz="3600" b="1">
                <a:latin typeface="Calibri" panose="020F0502020204030204" pitchFamily="34" charset="0"/>
                <a:ea typeface="Times New Roman" panose="02020603050405020304" pitchFamily="18" charset="0"/>
                <a:cs typeface="Times New Roman" panose="02020603050405020304" pitchFamily="18" charset="0"/>
              </a:rPr>
              <a:t>, Muxing </a:t>
            </a:r>
            <a:r>
              <a:rPr lang="en-GB" sz="3600" b="1" smtClean="0">
                <a:latin typeface="Calibri" panose="020F0502020204030204" pitchFamily="34" charset="0"/>
                <a:ea typeface="Times New Roman" panose="02020603050405020304" pitchFamily="18" charset="0"/>
                <a:cs typeface="Times New Roman" panose="02020603050405020304" pitchFamily="18" charset="0"/>
              </a:rPr>
              <a:t>Guo</a:t>
            </a:r>
            <a:r>
              <a:rPr lang="en-GB" sz="3600" b="1" baseline="30000" smtClean="0">
                <a:latin typeface="Calibri" panose="020F0502020204030204" pitchFamily="34" charset="0"/>
                <a:ea typeface="Times New Roman" panose="02020603050405020304" pitchFamily="18" charset="0"/>
                <a:cs typeface="Times New Roman" panose="02020603050405020304" pitchFamily="18" charset="0"/>
              </a:rPr>
              <a:t>1</a:t>
            </a:r>
            <a:endParaRPr lang="en-US" sz="3600" b="1">
              <a:latin typeface="Calibri" panose="020F0502020204030204" pitchFamily="34" charset="0"/>
              <a:ea typeface="SimSun" panose="02010600030101010101" pitchFamily="2" charset="-122"/>
              <a:cs typeface="Times New Roman" panose="02020603050405020304" pitchFamily="18" charset="0"/>
            </a:endParaRPr>
          </a:p>
        </p:txBody>
      </p:sp>
      <p:sp>
        <p:nvSpPr>
          <p:cNvPr id="9" name="Rectangle 8"/>
          <p:cNvSpPr/>
          <p:nvPr/>
        </p:nvSpPr>
        <p:spPr>
          <a:xfrm>
            <a:off x="2686048" y="5029306"/>
            <a:ext cx="7029451" cy="400110"/>
          </a:xfrm>
          <a:prstGeom prst="rect">
            <a:avLst/>
          </a:prstGeom>
        </p:spPr>
        <p:txBody>
          <a:bodyPr wrap="square">
            <a:spAutoFit/>
          </a:bodyPr>
          <a:lstStyle/>
          <a:p>
            <a:r>
              <a:rPr lang="en-GB" sz="2000" baseline="30000">
                <a:latin typeface="Calibri" panose="020F0502020204030204" pitchFamily="34" charset="0"/>
                <a:ea typeface="SimSun" panose="02010600030101010101" pitchFamily="2" charset="-122"/>
              </a:rPr>
              <a:t>1</a:t>
            </a:r>
            <a:r>
              <a:rPr lang="en-GB" sz="2000">
                <a:latin typeface="Calibri" panose="020F0502020204030204" pitchFamily="34" charset="0"/>
                <a:ea typeface="SimSun" panose="02010600030101010101" pitchFamily="2" charset="-122"/>
              </a:rPr>
              <a:t> HiTemp Group, Department of Materials Engineering, KU Leuven</a:t>
            </a:r>
            <a:endParaRPr lang="en-US" sz="2000"/>
          </a:p>
        </p:txBody>
      </p:sp>
    </p:spTree>
    <p:extLst>
      <p:ext uri="{BB962C8B-B14F-4D97-AF65-F5344CB8AC3E}">
        <p14:creationId xmlns:p14="http://schemas.microsoft.com/office/powerpoint/2010/main" val="265125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38343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10</a:t>
            </a:r>
            <a:endParaRPr lang="en-US" sz="1400" b="1" dirty="0">
              <a:latin typeface="Arial" panose="020B0604020202020204" pitchFamily="34" charset="0"/>
              <a:cs typeface="Arial" panose="020B0604020202020204" pitchFamily="34" charset="0"/>
            </a:endParaRPr>
          </a:p>
        </p:txBody>
      </p:sp>
      <p:sp>
        <p:nvSpPr>
          <p:cNvPr id="8" name="TextBox 28"/>
          <p:cNvSpPr txBox="1"/>
          <p:nvPr/>
        </p:nvSpPr>
        <p:spPr>
          <a:xfrm>
            <a:off x="174262" y="351488"/>
            <a:ext cx="3942233"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Solid fraction VS Resistance</a:t>
            </a:r>
          </a:p>
        </p:txBody>
      </p:sp>
      <mc:AlternateContent xmlns:mc="http://schemas.openxmlformats.org/markup-compatibility/2006" xmlns:a14="http://schemas.microsoft.com/office/drawing/2010/main">
        <mc:Choice Requires="a14">
          <p:sp>
            <p:nvSpPr>
              <p:cNvPr id="9" name="TextBox 25"/>
              <p:cNvSpPr txBox="1"/>
              <p:nvPr/>
            </p:nvSpPr>
            <p:spPr>
              <a:xfrm>
                <a:off x="6490781" y="5477846"/>
                <a:ext cx="4686501" cy="892552"/>
              </a:xfrm>
              <a:prstGeom prst="rect">
                <a:avLst/>
              </a:prstGeom>
              <a:noFill/>
            </p:spPr>
            <p:txBody>
              <a:bodyPr wrap="square" rtlCol="0">
                <a:spAutoFit/>
              </a:bodyPr>
              <a:lstStyle/>
              <a:p>
                <a:endParaRPr lang="en-GB" sz="1600" dirty="0" smtClean="0"/>
              </a:p>
              <a:p>
                <a:pPr marL="285750" indent="-285750">
                  <a:buFont typeface="Arial" panose="020B0604020202020204" pitchFamily="34" charset="0"/>
                  <a:buChar char="•"/>
                </a:pPr>
                <a:r>
                  <a:rPr lang="en-US" altLang="zh-CN" sz="2000" dirty="0" smtClean="0"/>
                  <a:t>Solid fraction </a:t>
                </a:r>
                <a:r>
                  <a:rPr lang="zh-CN" altLang="en-US" sz="2000" dirty="0" smtClean="0"/>
                  <a:t>⬆</a:t>
                </a:r>
                <a:r>
                  <a:rPr lang="en-US" altLang="zh-CN" sz="2000" dirty="0" smtClean="0"/>
                  <a:t> </a:t>
                </a:r>
                <a14:m>
                  <m:oMath xmlns:m="http://schemas.openxmlformats.org/officeDocument/2006/math">
                    <m:r>
                      <a:rPr lang="zh-CN" altLang="en-US" sz="2000" i="1" dirty="0" smtClean="0">
                        <a:latin typeface="Cambria Math" panose="02040503050406030204" pitchFamily="18" charset="0"/>
                      </a:rPr>
                      <m:t>→</m:t>
                    </m:r>
                  </m:oMath>
                </a14:m>
                <a:r>
                  <a:rPr lang="en-US" altLang="zh-CN" sz="2000" dirty="0"/>
                  <a:t> </a:t>
                </a:r>
                <a:r>
                  <a:rPr lang="en-US" altLang="zh-CN" sz="2000" dirty="0" smtClean="0"/>
                  <a:t>Resistance </a:t>
                </a:r>
                <a:r>
                  <a:rPr lang="zh-CN" altLang="en-US" sz="2000" dirty="0"/>
                  <a:t>⬆</a:t>
                </a:r>
                <a:r>
                  <a:rPr lang="en-US" altLang="zh-CN" sz="2000" dirty="0" smtClean="0"/>
                  <a:t> </a:t>
                </a:r>
                <a:endParaRPr lang="en-GB" sz="2000" dirty="0"/>
              </a:p>
              <a:p>
                <a:endParaRPr lang="en-GB" sz="1600" dirty="0"/>
              </a:p>
            </p:txBody>
          </p:sp>
        </mc:Choice>
        <mc:Fallback xmlns="">
          <p:sp>
            <p:nvSpPr>
              <p:cNvPr id="9" name="TextBox 25"/>
              <p:cNvSpPr txBox="1">
                <a:spLocks noRot="1" noChangeAspect="1" noMove="1" noResize="1" noEditPoints="1" noAdjustHandles="1" noChangeArrowheads="1" noChangeShapeType="1" noTextEdit="1"/>
              </p:cNvSpPr>
              <p:nvPr/>
            </p:nvSpPr>
            <p:spPr>
              <a:xfrm>
                <a:off x="6490781" y="5477846"/>
                <a:ext cx="4686501" cy="892552"/>
              </a:xfrm>
              <a:prstGeom prst="rect">
                <a:avLst/>
              </a:prstGeom>
              <a:blipFill>
                <a:blip r:embed="rId6"/>
                <a:stretch>
                  <a:fillRect l="-1170"/>
                </a:stretch>
              </a:blipFill>
            </p:spPr>
            <p:txBody>
              <a:bodyPr/>
              <a:lstStyle/>
              <a:p>
                <a:r>
                  <a:rPr lang="en-US">
                    <a:noFill/>
                  </a:rPr>
                  <a:t> </a:t>
                </a:r>
              </a:p>
            </p:txBody>
          </p:sp>
        </mc:Fallback>
      </mc:AlternateContent>
      <p:sp>
        <p:nvSpPr>
          <p:cNvPr id="61" name="TextBox 28"/>
          <p:cNvSpPr txBox="1"/>
          <p:nvPr/>
        </p:nvSpPr>
        <p:spPr>
          <a:xfrm>
            <a:off x="893772" y="1120504"/>
            <a:ext cx="1257075" cy="400110"/>
          </a:xfrm>
          <a:prstGeom prst="rect">
            <a:avLst/>
          </a:prstGeom>
          <a:noFill/>
        </p:spPr>
        <p:txBody>
          <a:bodyPr wrap="none" rtlCol="0">
            <a:spAutoFit/>
          </a:bodyPr>
          <a:lstStyle/>
          <a:p>
            <a:r>
              <a:rPr lang="en-US" sz="2000" dirty="0" smtClean="0"/>
              <a:t>3 min  8 %</a:t>
            </a:r>
            <a:endParaRPr lang="en-US" sz="2000" dirty="0"/>
          </a:p>
        </p:txBody>
      </p:sp>
      <p:sp>
        <p:nvSpPr>
          <p:cNvPr id="63" name="TextBox 28"/>
          <p:cNvSpPr txBox="1"/>
          <p:nvPr/>
        </p:nvSpPr>
        <p:spPr>
          <a:xfrm>
            <a:off x="869921" y="3335331"/>
            <a:ext cx="1329210" cy="400110"/>
          </a:xfrm>
          <a:prstGeom prst="rect">
            <a:avLst/>
          </a:prstGeom>
          <a:noFill/>
        </p:spPr>
        <p:txBody>
          <a:bodyPr wrap="none" rtlCol="0">
            <a:spAutoFit/>
          </a:bodyPr>
          <a:lstStyle/>
          <a:p>
            <a:r>
              <a:rPr lang="en-US" sz="2000" dirty="0" smtClean="0"/>
              <a:t>7 min  61%</a:t>
            </a:r>
            <a:endParaRPr lang="en-US" sz="2000" dirty="0"/>
          </a:p>
        </p:txBody>
      </p:sp>
      <p:grpSp>
        <p:nvGrpSpPr>
          <p:cNvPr id="35" name="Group 34"/>
          <p:cNvGrpSpPr>
            <a:grpSpLocks noChangeAspect="1"/>
          </p:cNvGrpSpPr>
          <p:nvPr/>
        </p:nvGrpSpPr>
        <p:grpSpPr>
          <a:xfrm>
            <a:off x="861790" y="1541768"/>
            <a:ext cx="3638867" cy="1306459"/>
            <a:chOff x="-244516" y="16604"/>
            <a:chExt cx="12436515" cy="4465064"/>
          </a:xfrm>
        </p:grpSpPr>
        <p:grpSp>
          <p:nvGrpSpPr>
            <p:cNvPr id="36" name="Group 35"/>
            <p:cNvGrpSpPr>
              <a:grpSpLocks noChangeAspect="1"/>
            </p:cNvGrpSpPr>
            <p:nvPr/>
          </p:nvGrpSpPr>
          <p:grpSpPr>
            <a:xfrm>
              <a:off x="-244516" y="16604"/>
              <a:ext cx="12436515" cy="4465064"/>
              <a:chOff x="1871469" y="1726049"/>
              <a:chExt cx="8449060" cy="3033452"/>
            </a:xfrm>
          </p:grpSpPr>
          <p:grpSp>
            <p:nvGrpSpPr>
              <p:cNvPr id="40" name="Group 39"/>
              <p:cNvGrpSpPr>
                <a:grpSpLocks noChangeAspect="1"/>
              </p:cNvGrpSpPr>
              <p:nvPr/>
            </p:nvGrpSpPr>
            <p:grpSpPr>
              <a:xfrm>
                <a:off x="1871469" y="1726049"/>
                <a:ext cx="8449060" cy="3033452"/>
                <a:chOff x="64007" y="1252728"/>
                <a:chExt cx="12070081" cy="4333503"/>
              </a:xfrm>
            </p:grpSpPr>
            <p:grpSp>
              <p:nvGrpSpPr>
                <p:cNvPr id="44" name="Group 43"/>
                <p:cNvGrpSpPr/>
                <p:nvPr/>
              </p:nvGrpSpPr>
              <p:grpSpPr>
                <a:xfrm>
                  <a:off x="7725770" y="1252728"/>
                  <a:ext cx="4408318" cy="4333503"/>
                  <a:chOff x="3993494" y="429768"/>
                  <a:chExt cx="4068577" cy="3823207"/>
                </a:xfrm>
              </p:grpSpPr>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27" y="1008796"/>
                    <a:ext cx="4066144" cy="3244179"/>
                  </a:xfrm>
                  <a:prstGeom prst="rect">
                    <a:avLst/>
                  </a:prstGeom>
                </p:spPr>
              </p:pic>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b="2911"/>
                  <a:stretch/>
                </p:blipFill>
                <p:spPr>
                  <a:xfrm>
                    <a:off x="3993494" y="429768"/>
                    <a:ext cx="4068577" cy="3151632"/>
                  </a:xfrm>
                  <a:prstGeom prst="rect">
                    <a:avLst/>
                  </a:prstGeom>
                </p:spPr>
              </p:pic>
            </p:grpSp>
            <p:pic>
              <p:nvPicPr>
                <p:cNvPr id="45" name="Picture 44"/>
                <p:cNvPicPr>
                  <a:picLocks noChangeAspect="1"/>
                </p:cNvPicPr>
                <p:nvPr/>
              </p:nvPicPr>
              <p:blipFill rotWithShape="1">
                <a:blip r:embed="rId9" cstate="print">
                  <a:extLst>
                    <a:ext uri="{28A0092B-C50C-407E-A947-70E740481C1C}">
                      <a14:useLocalDpi xmlns:a14="http://schemas.microsoft.com/office/drawing/2010/main" val="0"/>
                    </a:ext>
                  </a:extLst>
                </a:blip>
                <a:srcRect t="2800" r="2123"/>
                <a:stretch/>
              </p:blipFill>
              <p:spPr>
                <a:xfrm>
                  <a:off x="2990088" y="1252728"/>
                  <a:ext cx="5533460" cy="4333503"/>
                </a:xfrm>
                <a:prstGeom prst="rect">
                  <a:avLst/>
                </a:prstGeom>
              </p:spPr>
            </p:pic>
            <p:grpSp>
              <p:nvGrpSpPr>
                <p:cNvPr id="46" name="Group 45"/>
                <p:cNvGrpSpPr/>
                <p:nvPr/>
              </p:nvGrpSpPr>
              <p:grpSpPr>
                <a:xfrm>
                  <a:off x="64007" y="1252728"/>
                  <a:ext cx="3940111" cy="4333503"/>
                  <a:chOff x="2952750" y="347663"/>
                  <a:chExt cx="5162550" cy="5769301"/>
                </a:xfrm>
              </p:grpSpPr>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2274" y="2033871"/>
                    <a:ext cx="5148263" cy="4083093"/>
                  </a:xfrm>
                  <a:prstGeom prst="rect">
                    <a:avLst/>
                  </a:prstGeom>
                </p:spPr>
              </p:pic>
              <p:pic>
                <p:nvPicPr>
                  <p:cNvPr id="48" name="Picture 47"/>
                  <p:cNvPicPr>
                    <a:picLocks noChangeAspect="1"/>
                  </p:cNvPicPr>
                  <p:nvPr/>
                </p:nvPicPr>
                <p:blipFill rotWithShape="1">
                  <a:blip r:embed="rId11" cstate="print">
                    <a:extLst>
                      <a:ext uri="{28A0092B-C50C-407E-A947-70E740481C1C}">
                        <a14:useLocalDpi xmlns:a14="http://schemas.microsoft.com/office/drawing/2010/main" val="0"/>
                      </a:ext>
                    </a:extLst>
                  </a:blip>
                  <a:srcRect l="1131" t="3567" r="3950" b="4348"/>
                  <a:stretch/>
                </p:blipFill>
                <p:spPr>
                  <a:xfrm>
                    <a:off x="2952750" y="347663"/>
                    <a:ext cx="5162550" cy="3876675"/>
                  </a:xfrm>
                  <a:prstGeom prst="rect">
                    <a:avLst/>
                  </a:prstGeom>
                </p:spPr>
              </p:pic>
            </p:grpSp>
          </p:grpSp>
          <p:sp>
            <p:nvSpPr>
              <p:cNvPr id="41" name="Freeform 40"/>
              <p:cNvSpPr/>
              <p:nvPr/>
            </p:nvSpPr>
            <p:spPr>
              <a:xfrm>
                <a:off x="2203450" y="1905000"/>
                <a:ext cx="1485900" cy="1130300"/>
              </a:xfrm>
              <a:custGeom>
                <a:avLst/>
                <a:gdLst>
                  <a:gd name="connsiteX0" fmla="*/ 0 w 1485900"/>
                  <a:gd name="connsiteY0" fmla="*/ 1130300 h 1130300"/>
                  <a:gd name="connsiteX1" fmla="*/ 95250 w 1485900"/>
                  <a:gd name="connsiteY1" fmla="*/ 1028700 h 1130300"/>
                  <a:gd name="connsiteX2" fmla="*/ 228600 w 1485900"/>
                  <a:gd name="connsiteY2" fmla="*/ 1079500 h 1130300"/>
                  <a:gd name="connsiteX3" fmla="*/ 412750 w 1485900"/>
                  <a:gd name="connsiteY3" fmla="*/ 355600 h 1130300"/>
                  <a:gd name="connsiteX4" fmla="*/ 901700 w 1485900"/>
                  <a:gd name="connsiteY4" fmla="*/ 368300 h 1130300"/>
                  <a:gd name="connsiteX5" fmla="*/ 914400 w 1485900"/>
                  <a:gd name="connsiteY5" fmla="*/ 266700 h 1130300"/>
                  <a:gd name="connsiteX6" fmla="*/ 1270000 w 1485900"/>
                  <a:gd name="connsiteY6" fmla="*/ 374650 h 1130300"/>
                  <a:gd name="connsiteX7" fmla="*/ 1485900 w 1485900"/>
                  <a:gd name="connsiteY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900" h="1130300">
                    <a:moveTo>
                      <a:pt x="0" y="1130300"/>
                    </a:moveTo>
                    <a:lnTo>
                      <a:pt x="95250" y="1028700"/>
                    </a:lnTo>
                    <a:lnTo>
                      <a:pt x="228600" y="1079500"/>
                    </a:lnTo>
                    <a:lnTo>
                      <a:pt x="412750" y="355600"/>
                    </a:lnTo>
                    <a:lnTo>
                      <a:pt x="901700" y="368300"/>
                    </a:lnTo>
                    <a:lnTo>
                      <a:pt x="914400" y="266700"/>
                    </a:lnTo>
                    <a:lnTo>
                      <a:pt x="1270000" y="374650"/>
                    </a:lnTo>
                    <a:lnTo>
                      <a:pt x="148590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667500" y="2430780"/>
                <a:ext cx="579120" cy="1021080"/>
              </a:xfrm>
              <a:custGeom>
                <a:avLst/>
                <a:gdLst>
                  <a:gd name="connsiteX0" fmla="*/ 449580 w 579120"/>
                  <a:gd name="connsiteY0" fmla="*/ 0 h 1021080"/>
                  <a:gd name="connsiteX1" fmla="*/ 0 w 579120"/>
                  <a:gd name="connsiteY1" fmla="*/ 906780 h 1021080"/>
                  <a:gd name="connsiteX2" fmla="*/ 579120 w 579120"/>
                  <a:gd name="connsiteY2" fmla="*/ 1021080 h 1021080"/>
                </a:gdLst>
                <a:ahLst/>
                <a:cxnLst>
                  <a:cxn ang="0">
                    <a:pos x="connsiteX0" y="connsiteY0"/>
                  </a:cxn>
                  <a:cxn ang="0">
                    <a:pos x="connsiteX1" y="connsiteY1"/>
                  </a:cxn>
                  <a:cxn ang="0">
                    <a:pos x="connsiteX2" y="connsiteY2"/>
                  </a:cxn>
                </a:cxnLst>
                <a:rect l="l" t="t" r="r" b="b"/>
                <a:pathLst>
                  <a:path w="579120" h="1021080">
                    <a:moveTo>
                      <a:pt x="449580" y="0"/>
                    </a:moveTo>
                    <a:lnTo>
                      <a:pt x="0" y="906780"/>
                    </a:lnTo>
                    <a:lnTo>
                      <a:pt x="579120" y="102108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9288780" y="2065020"/>
                <a:ext cx="647700" cy="502920"/>
              </a:xfrm>
              <a:custGeom>
                <a:avLst/>
                <a:gdLst>
                  <a:gd name="connsiteX0" fmla="*/ 647700 w 647700"/>
                  <a:gd name="connsiteY0" fmla="*/ 502920 h 502920"/>
                  <a:gd name="connsiteX1" fmla="*/ 0 w 647700"/>
                  <a:gd name="connsiteY1" fmla="*/ 45720 h 502920"/>
                  <a:gd name="connsiteX2" fmla="*/ 190500 w 647700"/>
                  <a:gd name="connsiteY2" fmla="*/ 0 h 502920"/>
                </a:gdLst>
                <a:ahLst/>
                <a:cxnLst>
                  <a:cxn ang="0">
                    <a:pos x="connsiteX0" y="connsiteY0"/>
                  </a:cxn>
                  <a:cxn ang="0">
                    <a:pos x="connsiteX1" y="connsiteY1"/>
                  </a:cxn>
                  <a:cxn ang="0">
                    <a:pos x="connsiteX2" y="connsiteY2"/>
                  </a:cxn>
                </a:cxnLst>
                <a:rect l="l" t="t" r="r" b="b"/>
                <a:pathLst>
                  <a:path w="647700" h="502920">
                    <a:moveTo>
                      <a:pt x="647700" y="502920"/>
                    </a:moveTo>
                    <a:lnTo>
                      <a:pt x="0" y="45720"/>
                    </a:lnTo>
                    <a:lnTo>
                      <a:pt x="19050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Freeform 36"/>
            <p:cNvSpPr/>
            <p:nvPr/>
          </p:nvSpPr>
          <p:spPr>
            <a:xfrm>
              <a:off x="152400" y="57150"/>
              <a:ext cx="2276475" cy="1866900"/>
            </a:xfrm>
            <a:custGeom>
              <a:avLst/>
              <a:gdLst>
                <a:gd name="connsiteX0" fmla="*/ 85725 w 2276475"/>
                <a:gd name="connsiteY0" fmla="*/ 1866900 h 1866900"/>
                <a:gd name="connsiteX1" fmla="*/ 0 w 2276475"/>
                <a:gd name="connsiteY1" fmla="*/ 1171575 h 1866900"/>
                <a:gd name="connsiteX2" fmla="*/ 333375 w 2276475"/>
                <a:gd name="connsiteY2" fmla="*/ 552450 h 1866900"/>
                <a:gd name="connsiteX3" fmla="*/ 657225 w 2276475"/>
                <a:gd name="connsiteY3" fmla="*/ 238125 h 1866900"/>
                <a:gd name="connsiteX4" fmla="*/ 895350 w 2276475"/>
                <a:gd name="connsiteY4" fmla="*/ 123825 h 1866900"/>
                <a:gd name="connsiteX5" fmla="*/ 1219200 w 2276475"/>
                <a:gd name="connsiteY5" fmla="*/ 95250 h 1866900"/>
                <a:gd name="connsiteX6" fmla="*/ 1362075 w 2276475"/>
                <a:gd name="connsiteY6" fmla="*/ 57150 h 1866900"/>
                <a:gd name="connsiteX7" fmla="*/ 1571625 w 2276475"/>
                <a:gd name="connsiteY7" fmla="*/ 38100 h 1866900"/>
                <a:gd name="connsiteX8" fmla="*/ 1733550 w 2276475"/>
                <a:gd name="connsiteY8" fmla="*/ 0 h 1866900"/>
                <a:gd name="connsiteX9" fmla="*/ 2066925 w 2276475"/>
                <a:gd name="connsiteY9" fmla="*/ 85725 h 1866900"/>
                <a:gd name="connsiteX10" fmla="*/ 2276475 w 2276475"/>
                <a:gd name="connsiteY10" fmla="*/ 20955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6475" h="1866900">
                  <a:moveTo>
                    <a:pt x="85725" y="1866900"/>
                  </a:moveTo>
                  <a:lnTo>
                    <a:pt x="0" y="1171575"/>
                  </a:lnTo>
                  <a:lnTo>
                    <a:pt x="333375" y="552450"/>
                  </a:lnTo>
                  <a:lnTo>
                    <a:pt x="657225" y="238125"/>
                  </a:lnTo>
                  <a:lnTo>
                    <a:pt x="895350" y="123825"/>
                  </a:lnTo>
                  <a:lnTo>
                    <a:pt x="1219200" y="95250"/>
                  </a:lnTo>
                  <a:lnTo>
                    <a:pt x="1362075" y="57150"/>
                  </a:lnTo>
                  <a:lnTo>
                    <a:pt x="1571625" y="38100"/>
                  </a:lnTo>
                  <a:lnTo>
                    <a:pt x="1733550" y="0"/>
                  </a:lnTo>
                  <a:lnTo>
                    <a:pt x="2066925" y="85725"/>
                  </a:lnTo>
                  <a:lnTo>
                    <a:pt x="2276475" y="20955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467600" y="1085850"/>
              <a:ext cx="400050" cy="1457325"/>
            </a:xfrm>
            <a:custGeom>
              <a:avLst/>
              <a:gdLst>
                <a:gd name="connsiteX0" fmla="*/ 0 w 400050"/>
                <a:gd name="connsiteY0" fmla="*/ 0 h 1457325"/>
                <a:gd name="connsiteX1" fmla="*/ 323850 w 400050"/>
                <a:gd name="connsiteY1" fmla="*/ 428625 h 1457325"/>
                <a:gd name="connsiteX2" fmla="*/ 371475 w 400050"/>
                <a:gd name="connsiteY2" fmla="*/ 657225 h 1457325"/>
                <a:gd name="connsiteX3" fmla="*/ 400050 w 400050"/>
                <a:gd name="connsiteY3" fmla="*/ 971550 h 1457325"/>
                <a:gd name="connsiteX4" fmla="*/ 314325 w 400050"/>
                <a:gd name="connsiteY4" fmla="*/ 1247775 h 1457325"/>
                <a:gd name="connsiteX5" fmla="*/ 228600 w 400050"/>
                <a:gd name="connsiteY5" fmla="*/ 14573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457325">
                  <a:moveTo>
                    <a:pt x="0" y="0"/>
                  </a:moveTo>
                  <a:lnTo>
                    <a:pt x="323850" y="428625"/>
                  </a:lnTo>
                  <a:lnTo>
                    <a:pt x="371475" y="657225"/>
                  </a:lnTo>
                  <a:lnTo>
                    <a:pt x="400050" y="971550"/>
                  </a:lnTo>
                  <a:lnTo>
                    <a:pt x="314325" y="1247775"/>
                  </a:lnTo>
                  <a:lnTo>
                    <a:pt x="228600" y="1457325"/>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953750" y="504825"/>
              <a:ext cx="685800" cy="752475"/>
            </a:xfrm>
            <a:custGeom>
              <a:avLst/>
              <a:gdLst>
                <a:gd name="connsiteX0" fmla="*/ 0 w 685800"/>
                <a:gd name="connsiteY0" fmla="*/ 0 h 752475"/>
                <a:gd name="connsiteX1" fmla="*/ 314325 w 685800"/>
                <a:gd name="connsiteY1" fmla="*/ 200025 h 752475"/>
                <a:gd name="connsiteX2" fmla="*/ 485775 w 685800"/>
                <a:gd name="connsiteY2" fmla="*/ 361950 h 752475"/>
                <a:gd name="connsiteX3" fmla="*/ 647700 w 685800"/>
                <a:gd name="connsiteY3" fmla="*/ 666750 h 752475"/>
                <a:gd name="connsiteX4" fmla="*/ 685800 w 68580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752475">
                  <a:moveTo>
                    <a:pt x="0" y="0"/>
                  </a:moveTo>
                  <a:lnTo>
                    <a:pt x="314325" y="200025"/>
                  </a:lnTo>
                  <a:lnTo>
                    <a:pt x="485775" y="361950"/>
                  </a:lnTo>
                  <a:lnTo>
                    <a:pt x="647700" y="666750"/>
                  </a:lnTo>
                  <a:lnTo>
                    <a:pt x="685800" y="752475"/>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a:grpSpLocks noChangeAspect="1"/>
          </p:cNvGrpSpPr>
          <p:nvPr/>
        </p:nvGrpSpPr>
        <p:grpSpPr>
          <a:xfrm>
            <a:off x="839546" y="3712653"/>
            <a:ext cx="3629398" cy="1152170"/>
            <a:chOff x="-1313145" y="1731552"/>
            <a:chExt cx="12817973" cy="4069081"/>
          </a:xfrm>
        </p:grpSpPr>
        <p:grpSp>
          <p:nvGrpSpPr>
            <p:cNvPr id="52" name="Group 51"/>
            <p:cNvGrpSpPr/>
            <p:nvPr/>
          </p:nvGrpSpPr>
          <p:grpSpPr>
            <a:xfrm>
              <a:off x="-1313145" y="1731552"/>
              <a:ext cx="12817973" cy="4069081"/>
              <a:chOff x="-25517" y="1234439"/>
              <a:chExt cx="12817973" cy="4069081"/>
            </a:xfrm>
          </p:grpSpPr>
          <p:pic>
            <p:nvPicPr>
              <p:cNvPr id="56" name="Picture 55"/>
              <p:cNvPicPr>
                <a:picLocks noChangeAspect="1"/>
              </p:cNvPicPr>
              <p:nvPr/>
            </p:nvPicPr>
            <p:blipFill rotWithShape="1">
              <a:blip r:embed="rId12" cstate="print">
                <a:extLst>
                  <a:ext uri="{28A0092B-C50C-407E-A947-70E740481C1C}">
                    <a14:useLocalDpi xmlns:a14="http://schemas.microsoft.com/office/drawing/2010/main" val="0"/>
                  </a:ext>
                </a:extLst>
              </a:blip>
              <a:srcRect t="3613" r="3587"/>
              <a:stretch/>
            </p:blipFill>
            <p:spPr>
              <a:xfrm>
                <a:off x="7571232" y="1234439"/>
                <a:ext cx="5221224" cy="4066379"/>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4779" y="1234440"/>
                <a:ext cx="5140947" cy="4069080"/>
              </a:xfrm>
              <a:prstGeom prst="rect">
                <a:avLst/>
              </a:prstGeom>
            </p:spPr>
          </p:pic>
          <p:grpSp>
            <p:nvGrpSpPr>
              <p:cNvPr id="58" name="Group 57"/>
              <p:cNvGrpSpPr/>
              <p:nvPr/>
            </p:nvGrpSpPr>
            <p:grpSpPr>
              <a:xfrm>
                <a:off x="-25517" y="1234440"/>
                <a:ext cx="4108704" cy="4069080"/>
                <a:chOff x="3535680" y="609600"/>
                <a:chExt cx="4953000" cy="5196840"/>
              </a:xfrm>
            </p:grpSpPr>
            <p:pic>
              <p:nvPicPr>
                <p:cNvPr id="59" name="Picture 58"/>
                <p:cNvPicPr>
                  <a:picLocks noChangeAspect="1"/>
                </p:cNvPicPr>
                <p:nvPr/>
              </p:nvPicPr>
              <p:blipFill rotWithShape="1">
                <a:blip r:embed="rId14" cstate="print">
                  <a:extLst>
                    <a:ext uri="{28A0092B-C50C-407E-A947-70E740481C1C}">
                      <a14:useLocalDpi xmlns:a14="http://schemas.microsoft.com/office/drawing/2010/main" val="0"/>
                    </a:ext>
                  </a:extLst>
                </a:blip>
                <a:srcRect l="1356" t="4500" r="2413" b="1097"/>
                <a:stretch/>
              </p:blipFill>
              <p:spPr>
                <a:xfrm>
                  <a:off x="3543300" y="2042159"/>
                  <a:ext cx="4930140" cy="3764281"/>
                </a:xfrm>
                <a:prstGeom prst="rect">
                  <a:avLst/>
                </a:prstGeom>
              </p:spPr>
            </p:pic>
            <p:pic>
              <p:nvPicPr>
                <p:cNvPr id="60" name="Picture 59"/>
                <p:cNvPicPr>
                  <a:picLocks noChangeAspect="1"/>
                </p:cNvPicPr>
                <p:nvPr/>
              </p:nvPicPr>
              <p:blipFill rotWithShape="1">
                <a:blip r:embed="rId15" cstate="print">
                  <a:extLst>
                    <a:ext uri="{28A0092B-C50C-407E-A947-70E740481C1C}">
                      <a14:useLocalDpi xmlns:a14="http://schemas.microsoft.com/office/drawing/2010/main" val="0"/>
                    </a:ext>
                  </a:extLst>
                </a:blip>
                <a:srcRect l="2225" t="3265" r="1334" b="5723"/>
                <a:stretch/>
              </p:blipFill>
              <p:spPr>
                <a:xfrm>
                  <a:off x="3535680" y="609600"/>
                  <a:ext cx="4953000" cy="3779520"/>
                </a:xfrm>
                <a:prstGeom prst="rect">
                  <a:avLst/>
                </a:prstGeom>
              </p:spPr>
            </p:pic>
          </p:grpSp>
        </p:grpSp>
        <p:sp>
          <p:nvSpPr>
            <p:cNvPr id="53" name="Freeform 52"/>
            <p:cNvSpPr/>
            <p:nvPr/>
          </p:nvSpPr>
          <p:spPr>
            <a:xfrm>
              <a:off x="-1076325" y="1800225"/>
              <a:ext cx="3609975" cy="2600325"/>
            </a:xfrm>
            <a:custGeom>
              <a:avLst/>
              <a:gdLst>
                <a:gd name="connsiteX0" fmla="*/ 0 w 3609975"/>
                <a:gd name="connsiteY0" fmla="*/ 1304925 h 2600325"/>
                <a:gd name="connsiteX1" fmla="*/ 219075 w 3609975"/>
                <a:gd name="connsiteY1" fmla="*/ 1562100 h 2600325"/>
                <a:gd name="connsiteX2" fmla="*/ 133350 w 3609975"/>
                <a:gd name="connsiteY2" fmla="*/ 1695450 h 2600325"/>
                <a:gd name="connsiteX3" fmla="*/ 342900 w 3609975"/>
                <a:gd name="connsiteY3" fmla="*/ 1781175 h 2600325"/>
                <a:gd name="connsiteX4" fmla="*/ 381000 w 3609975"/>
                <a:gd name="connsiteY4" fmla="*/ 1876425 h 2600325"/>
                <a:gd name="connsiteX5" fmla="*/ 542925 w 3609975"/>
                <a:gd name="connsiteY5" fmla="*/ 1905000 h 2600325"/>
                <a:gd name="connsiteX6" fmla="*/ 581025 w 3609975"/>
                <a:gd name="connsiteY6" fmla="*/ 2143125 h 2600325"/>
                <a:gd name="connsiteX7" fmla="*/ 733425 w 3609975"/>
                <a:gd name="connsiteY7" fmla="*/ 2219325 h 2600325"/>
                <a:gd name="connsiteX8" fmla="*/ 1000125 w 3609975"/>
                <a:gd name="connsiteY8" fmla="*/ 2228850 h 2600325"/>
                <a:gd name="connsiteX9" fmla="*/ 1543050 w 3609975"/>
                <a:gd name="connsiteY9" fmla="*/ 2409825 h 2600325"/>
                <a:gd name="connsiteX10" fmla="*/ 1619250 w 3609975"/>
                <a:gd name="connsiteY10" fmla="*/ 2476500 h 2600325"/>
                <a:gd name="connsiteX11" fmla="*/ 1885950 w 3609975"/>
                <a:gd name="connsiteY11" fmla="*/ 2505075 h 2600325"/>
                <a:gd name="connsiteX12" fmla="*/ 2209800 w 3609975"/>
                <a:gd name="connsiteY12" fmla="*/ 2571750 h 2600325"/>
                <a:gd name="connsiteX13" fmla="*/ 2390775 w 3609975"/>
                <a:gd name="connsiteY13" fmla="*/ 2600325 h 2600325"/>
                <a:gd name="connsiteX14" fmla="*/ 2486025 w 3609975"/>
                <a:gd name="connsiteY14" fmla="*/ 2428875 h 2600325"/>
                <a:gd name="connsiteX15" fmla="*/ 3105150 w 3609975"/>
                <a:gd name="connsiteY15" fmla="*/ 1343025 h 2600325"/>
                <a:gd name="connsiteX16" fmla="*/ 3162300 w 3609975"/>
                <a:gd name="connsiteY16" fmla="*/ 1276350 h 2600325"/>
                <a:gd name="connsiteX17" fmla="*/ 3362325 w 3609975"/>
                <a:gd name="connsiteY17" fmla="*/ 1266825 h 2600325"/>
                <a:gd name="connsiteX18" fmla="*/ 3486150 w 3609975"/>
                <a:gd name="connsiteY18" fmla="*/ 1238250 h 2600325"/>
                <a:gd name="connsiteX19" fmla="*/ 3609975 w 3609975"/>
                <a:gd name="connsiteY19" fmla="*/ 1200150 h 2600325"/>
                <a:gd name="connsiteX20" fmla="*/ 3429000 w 3609975"/>
                <a:gd name="connsiteY20" fmla="*/ 914400 h 2600325"/>
                <a:gd name="connsiteX21" fmla="*/ 3267075 w 3609975"/>
                <a:gd name="connsiteY21" fmla="*/ 561975 h 2600325"/>
                <a:gd name="connsiteX22" fmla="*/ 3076575 w 3609975"/>
                <a:gd name="connsiteY22" fmla="*/ 314325 h 2600325"/>
                <a:gd name="connsiteX23" fmla="*/ 2876550 w 3609975"/>
                <a:gd name="connsiteY23" fmla="*/ 95250 h 2600325"/>
                <a:gd name="connsiteX24" fmla="*/ 2762250 w 3609975"/>
                <a:gd name="connsiteY24" fmla="*/ 38100 h 2600325"/>
                <a:gd name="connsiteX25" fmla="*/ 2257425 w 3609975"/>
                <a:gd name="connsiteY25" fmla="*/ 0 h 2600325"/>
                <a:gd name="connsiteX26" fmla="*/ 1714500 w 3609975"/>
                <a:gd name="connsiteY26" fmla="*/ 19050 h 2600325"/>
                <a:gd name="connsiteX27" fmla="*/ 1247775 w 3609975"/>
                <a:gd name="connsiteY27" fmla="*/ 57150 h 2600325"/>
                <a:gd name="connsiteX28" fmla="*/ 933450 w 3609975"/>
                <a:gd name="connsiteY28" fmla="*/ 104775 h 2600325"/>
                <a:gd name="connsiteX29" fmla="*/ 781050 w 3609975"/>
                <a:gd name="connsiteY29" fmla="*/ 161925 h 2600325"/>
                <a:gd name="connsiteX30" fmla="*/ 638175 w 3609975"/>
                <a:gd name="connsiteY30" fmla="*/ 381000 h 2600325"/>
                <a:gd name="connsiteX31" fmla="*/ 552450 w 3609975"/>
                <a:gd name="connsiteY31" fmla="*/ 447675 h 2600325"/>
                <a:gd name="connsiteX32" fmla="*/ 438150 w 3609975"/>
                <a:gd name="connsiteY32" fmla="*/ 523875 h 2600325"/>
                <a:gd name="connsiteX33" fmla="*/ 266700 w 3609975"/>
                <a:gd name="connsiteY33" fmla="*/ 742950 h 2600325"/>
                <a:gd name="connsiteX34" fmla="*/ 142875 w 3609975"/>
                <a:gd name="connsiteY34" fmla="*/ 1009650 h 2600325"/>
                <a:gd name="connsiteX35" fmla="*/ 66675 w 3609975"/>
                <a:gd name="connsiteY35" fmla="*/ 1143000 h 2600325"/>
                <a:gd name="connsiteX36" fmla="*/ 0 w 3609975"/>
                <a:gd name="connsiteY36" fmla="*/ 1304925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09975" h="2600325">
                  <a:moveTo>
                    <a:pt x="0" y="1304925"/>
                  </a:moveTo>
                  <a:lnTo>
                    <a:pt x="219075" y="1562100"/>
                  </a:lnTo>
                  <a:lnTo>
                    <a:pt x="133350" y="1695450"/>
                  </a:lnTo>
                  <a:lnTo>
                    <a:pt x="342900" y="1781175"/>
                  </a:lnTo>
                  <a:lnTo>
                    <a:pt x="381000" y="1876425"/>
                  </a:lnTo>
                  <a:lnTo>
                    <a:pt x="542925" y="1905000"/>
                  </a:lnTo>
                  <a:lnTo>
                    <a:pt x="581025" y="2143125"/>
                  </a:lnTo>
                  <a:lnTo>
                    <a:pt x="733425" y="2219325"/>
                  </a:lnTo>
                  <a:lnTo>
                    <a:pt x="1000125" y="2228850"/>
                  </a:lnTo>
                  <a:lnTo>
                    <a:pt x="1543050" y="2409825"/>
                  </a:lnTo>
                  <a:lnTo>
                    <a:pt x="1619250" y="2476500"/>
                  </a:lnTo>
                  <a:lnTo>
                    <a:pt x="1885950" y="2505075"/>
                  </a:lnTo>
                  <a:lnTo>
                    <a:pt x="2209800" y="2571750"/>
                  </a:lnTo>
                  <a:lnTo>
                    <a:pt x="2390775" y="2600325"/>
                  </a:lnTo>
                  <a:lnTo>
                    <a:pt x="2486025" y="2428875"/>
                  </a:lnTo>
                  <a:lnTo>
                    <a:pt x="3105150" y="1343025"/>
                  </a:lnTo>
                  <a:lnTo>
                    <a:pt x="3162300" y="1276350"/>
                  </a:lnTo>
                  <a:lnTo>
                    <a:pt x="3362325" y="1266825"/>
                  </a:lnTo>
                  <a:lnTo>
                    <a:pt x="3486150" y="1238250"/>
                  </a:lnTo>
                  <a:lnTo>
                    <a:pt x="3609975" y="1200150"/>
                  </a:lnTo>
                  <a:lnTo>
                    <a:pt x="3429000" y="914400"/>
                  </a:lnTo>
                  <a:lnTo>
                    <a:pt x="3267075" y="561975"/>
                  </a:lnTo>
                  <a:lnTo>
                    <a:pt x="3076575" y="314325"/>
                  </a:lnTo>
                  <a:lnTo>
                    <a:pt x="2876550" y="95250"/>
                  </a:lnTo>
                  <a:lnTo>
                    <a:pt x="2762250" y="38100"/>
                  </a:lnTo>
                  <a:lnTo>
                    <a:pt x="2257425" y="0"/>
                  </a:lnTo>
                  <a:lnTo>
                    <a:pt x="1714500" y="19050"/>
                  </a:lnTo>
                  <a:lnTo>
                    <a:pt x="1247775" y="57150"/>
                  </a:lnTo>
                  <a:lnTo>
                    <a:pt x="933450" y="104775"/>
                  </a:lnTo>
                  <a:lnTo>
                    <a:pt x="781050" y="161925"/>
                  </a:lnTo>
                  <a:lnTo>
                    <a:pt x="638175" y="381000"/>
                  </a:lnTo>
                  <a:lnTo>
                    <a:pt x="552450" y="447675"/>
                  </a:lnTo>
                  <a:lnTo>
                    <a:pt x="438150" y="523875"/>
                  </a:lnTo>
                  <a:lnTo>
                    <a:pt x="266700" y="742950"/>
                  </a:lnTo>
                  <a:lnTo>
                    <a:pt x="142875" y="1009650"/>
                  </a:lnTo>
                  <a:lnTo>
                    <a:pt x="66675" y="1143000"/>
                  </a:lnTo>
                  <a:lnTo>
                    <a:pt x="0" y="1304925"/>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733800" y="1743075"/>
              <a:ext cx="2914650" cy="3781425"/>
            </a:xfrm>
            <a:custGeom>
              <a:avLst/>
              <a:gdLst>
                <a:gd name="connsiteX0" fmla="*/ 0 w 2914650"/>
                <a:gd name="connsiteY0" fmla="*/ 276225 h 3781425"/>
                <a:gd name="connsiteX1" fmla="*/ 476250 w 2914650"/>
                <a:gd name="connsiteY1" fmla="*/ 1123950 h 3781425"/>
                <a:gd name="connsiteX2" fmla="*/ 752475 w 2914650"/>
                <a:gd name="connsiteY2" fmla="*/ 1962150 h 3781425"/>
                <a:gd name="connsiteX3" fmla="*/ 952500 w 2914650"/>
                <a:gd name="connsiteY3" fmla="*/ 2638425 h 3781425"/>
                <a:gd name="connsiteX4" fmla="*/ 1095375 w 2914650"/>
                <a:gd name="connsiteY4" fmla="*/ 2857500 h 3781425"/>
                <a:gd name="connsiteX5" fmla="*/ 1047750 w 2914650"/>
                <a:gd name="connsiteY5" fmla="*/ 3067050 h 3781425"/>
                <a:gd name="connsiteX6" fmla="*/ 1257300 w 2914650"/>
                <a:gd name="connsiteY6" fmla="*/ 3409950 h 3781425"/>
                <a:gd name="connsiteX7" fmla="*/ 1247775 w 2914650"/>
                <a:gd name="connsiteY7" fmla="*/ 3781425 h 3781425"/>
                <a:gd name="connsiteX8" fmla="*/ 2209800 w 2914650"/>
                <a:gd name="connsiteY8" fmla="*/ 3543300 h 3781425"/>
                <a:gd name="connsiteX9" fmla="*/ 2686050 w 2914650"/>
                <a:gd name="connsiteY9" fmla="*/ 2724150 h 3781425"/>
                <a:gd name="connsiteX10" fmla="*/ 2895600 w 2914650"/>
                <a:gd name="connsiteY10" fmla="*/ 2238375 h 3781425"/>
                <a:gd name="connsiteX11" fmla="*/ 2914650 w 2914650"/>
                <a:gd name="connsiteY11" fmla="*/ 1828800 h 3781425"/>
                <a:gd name="connsiteX12" fmla="*/ 2867025 w 2914650"/>
                <a:gd name="connsiteY12" fmla="*/ 1438275 h 3781425"/>
                <a:gd name="connsiteX13" fmla="*/ 2781300 w 2914650"/>
                <a:gd name="connsiteY13" fmla="*/ 1143000 h 3781425"/>
                <a:gd name="connsiteX14" fmla="*/ 2543175 w 2914650"/>
                <a:gd name="connsiteY14" fmla="*/ 771525 h 3781425"/>
                <a:gd name="connsiteX15" fmla="*/ 2314575 w 2914650"/>
                <a:gd name="connsiteY15" fmla="*/ 504825 h 3781425"/>
                <a:gd name="connsiteX16" fmla="*/ 1962150 w 2914650"/>
                <a:gd name="connsiteY16" fmla="*/ 266700 h 3781425"/>
                <a:gd name="connsiteX17" fmla="*/ 1543050 w 2914650"/>
                <a:gd name="connsiteY17" fmla="*/ 104775 h 3781425"/>
                <a:gd name="connsiteX18" fmla="*/ 1114425 w 2914650"/>
                <a:gd name="connsiteY18" fmla="*/ 0 h 3781425"/>
                <a:gd name="connsiteX19" fmla="*/ 666750 w 2914650"/>
                <a:gd name="connsiteY19" fmla="*/ 19050 h 3781425"/>
                <a:gd name="connsiteX20" fmla="*/ 323850 w 2914650"/>
                <a:gd name="connsiteY20" fmla="*/ 133350 h 3781425"/>
                <a:gd name="connsiteX21" fmla="*/ 142875 w 2914650"/>
                <a:gd name="connsiteY21" fmla="*/ 209550 h 3781425"/>
                <a:gd name="connsiteX22" fmla="*/ 0 w 2914650"/>
                <a:gd name="connsiteY22" fmla="*/ 2762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4650" h="3781425">
                  <a:moveTo>
                    <a:pt x="0" y="276225"/>
                  </a:moveTo>
                  <a:lnTo>
                    <a:pt x="476250" y="1123950"/>
                  </a:lnTo>
                  <a:lnTo>
                    <a:pt x="752475" y="1962150"/>
                  </a:lnTo>
                  <a:lnTo>
                    <a:pt x="952500" y="2638425"/>
                  </a:lnTo>
                  <a:lnTo>
                    <a:pt x="1095375" y="2857500"/>
                  </a:lnTo>
                  <a:lnTo>
                    <a:pt x="1047750" y="3067050"/>
                  </a:lnTo>
                  <a:lnTo>
                    <a:pt x="1257300" y="3409950"/>
                  </a:lnTo>
                  <a:lnTo>
                    <a:pt x="1247775" y="3781425"/>
                  </a:lnTo>
                  <a:lnTo>
                    <a:pt x="2209800" y="3543300"/>
                  </a:lnTo>
                  <a:lnTo>
                    <a:pt x="2686050" y="2724150"/>
                  </a:lnTo>
                  <a:lnTo>
                    <a:pt x="2895600" y="2238375"/>
                  </a:lnTo>
                  <a:lnTo>
                    <a:pt x="2914650" y="1828800"/>
                  </a:lnTo>
                  <a:lnTo>
                    <a:pt x="2867025" y="1438275"/>
                  </a:lnTo>
                  <a:lnTo>
                    <a:pt x="2781300" y="1143000"/>
                  </a:lnTo>
                  <a:lnTo>
                    <a:pt x="2543175" y="771525"/>
                  </a:lnTo>
                  <a:lnTo>
                    <a:pt x="2314575" y="504825"/>
                  </a:lnTo>
                  <a:lnTo>
                    <a:pt x="1962150" y="266700"/>
                  </a:lnTo>
                  <a:lnTo>
                    <a:pt x="1543050" y="104775"/>
                  </a:lnTo>
                  <a:lnTo>
                    <a:pt x="1114425" y="0"/>
                  </a:lnTo>
                  <a:lnTo>
                    <a:pt x="666750" y="19050"/>
                  </a:lnTo>
                  <a:lnTo>
                    <a:pt x="323850" y="133350"/>
                  </a:lnTo>
                  <a:lnTo>
                    <a:pt x="142875" y="209550"/>
                  </a:lnTo>
                  <a:lnTo>
                    <a:pt x="0" y="276225"/>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7258050" y="2333625"/>
              <a:ext cx="3581400" cy="3257550"/>
            </a:xfrm>
            <a:custGeom>
              <a:avLst/>
              <a:gdLst>
                <a:gd name="connsiteX0" fmla="*/ 0 w 3581400"/>
                <a:gd name="connsiteY0" fmla="*/ 2362200 h 3257550"/>
                <a:gd name="connsiteX1" fmla="*/ 409575 w 3581400"/>
                <a:gd name="connsiteY1" fmla="*/ 2181225 h 3257550"/>
                <a:gd name="connsiteX2" fmla="*/ 457200 w 3581400"/>
                <a:gd name="connsiteY2" fmla="*/ 1152525 h 3257550"/>
                <a:gd name="connsiteX3" fmla="*/ 1905000 w 3581400"/>
                <a:gd name="connsiteY3" fmla="*/ 0 h 3257550"/>
                <a:gd name="connsiteX4" fmla="*/ 3314700 w 3581400"/>
                <a:gd name="connsiteY4" fmla="*/ 495300 h 3257550"/>
                <a:gd name="connsiteX5" fmla="*/ 3524250 w 3581400"/>
                <a:gd name="connsiteY5" fmla="*/ 895350 h 3257550"/>
                <a:gd name="connsiteX6" fmla="*/ 3581400 w 3581400"/>
                <a:gd name="connsiteY6" fmla="*/ 1295400 h 3257550"/>
                <a:gd name="connsiteX7" fmla="*/ 3581400 w 3581400"/>
                <a:gd name="connsiteY7" fmla="*/ 1704975 h 3257550"/>
                <a:gd name="connsiteX8" fmla="*/ 3505200 w 3581400"/>
                <a:gd name="connsiteY8" fmla="*/ 2114550 h 3257550"/>
                <a:gd name="connsiteX9" fmla="*/ 3248025 w 3581400"/>
                <a:gd name="connsiteY9" fmla="*/ 2628900 h 3257550"/>
                <a:gd name="connsiteX10" fmla="*/ 2981325 w 3581400"/>
                <a:gd name="connsiteY10" fmla="*/ 2962275 h 3257550"/>
                <a:gd name="connsiteX11" fmla="*/ 2638425 w 3581400"/>
                <a:gd name="connsiteY11" fmla="*/ 3143250 h 3257550"/>
                <a:gd name="connsiteX12" fmla="*/ 2133600 w 3581400"/>
                <a:gd name="connsiteY12" fmla="*/ 3257550 h 3257550"/>
                <a:gd name="connsiteX13" fmla="*/ 1381125 w 3581400"/>
                <a:gd name="connsiteY13" fmla="*/ 3190875 h 3257550"/>
                <a:gd name="connsiteX14" fmla="*/ 914400 w 3581400"/>
                <a:gd name="connsiteY14" fmla="*/ 3057525 h 3257550"/>
                <a:gd name="connsiteX15" fmla="*/ 619125 w 3581400"/>
                <a:gd name="connsiteY15" fmla="*/ 2914650 h 3257550"/>
                <a:gd name="connsiteX16" fmla="*/ 219075 w 3581400"/>
                <a:gd name="connsiteY16" fmla="*/ 2676525 h 3257550"/>
                <a:gd name="connsiteX17" fmla="*/ 0 w 3581400"/>
                <a:gd name="connsiteY17" fmla="*/ 236220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1400" h="3257550">
                  <a:moveTo>
                    <a:pt x="0" y="2362200"/>
                  </a:moveTo>
                  <a:lnTo>
                    <a:pt x="409575" y="2181225"/>
                  </a:lnTo>
                  <a:lnTo>
                    <a:pt x="457200" y="1152525"/>
                  </a:lnTo>
                  <a:lnTo>
                    <a:pt x="1905000" y="0"/>
                  </a:lnTo>
                  <a:lnTo>
                    <a:pt x="3314700" y="495300"/>
                  </a:lnTo>
                  <a:lnTo>
                    <a:pt x="3524250" y="895350"/>
                  </a:lnTo>
                  <a:lnTo>
                    <a:pt x="3581400" y="1295400"/>
                  </a:lnTo>
                  <a:lnTo>
                    <a:pt x="3581400" y="1704975"/>
                  </a:lnTo>
                  <a:lnTo>
                    <a:pt x="3505200" y="2114550"/>
                  </a:lnTo>
                  <a:lnTo>
                    <a:pt x="3248025" y="2628900"/>
                  </a:lnTo>
                  <a:lnTo>
                    <a:pt x="2981325" y="2962275"/>
                  </a:lnTo>
                  <a:lnTo>
                    <a:pt x="2638425" y="3143250"/>
                  </a:lnTo>
                  <a:lnTo>
                    <a:pt x="2133600" y="3257550"/>
                  </a:lnTo>
                  <a:lnTo>
                    <a:pt x="1381125" y="3190875"/>
                  </a:lnTo>
                  <a:lnTo>
                    <a:pt x="914400" y="3057525"/>
                  </a:lnTo>
                  <a:lnTo>
                    <a:pt x="619125" y="2914650"/>
                  </a:lnTo>
                  <a:lnTo>
                    <a:pt x="219075" y="2676525"/>
                  </a:lnTo>
                  <a:lnTo>
                    <a:pt x="0" y="23622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559300" y="690563"/>
            <a:ext cx="7373938" cy="5186362"/>
            <a:chOff x="4559300" y="690563"/>
            <a:chExt cx="7373938" cy="5186362"/>
          </a:xfrm>
        </p:grpSpPr>
        <p:sp>
          <p:nvSpPr>
            <p:cNvPr id="78" name="Rectangle 77"/>
            <p:cNvSpPr/>
            <p:nvPr/>
          </p:nvSpPr>
          <p:spPr>
            <a:xfrm>
              <a:off x="5892697" y="1304489"/>
              <a:ext cx="5000938" cy="370363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90" name="Rectangle 89"/>
            <p:cNvSpPr/>
            <p:nvPr/>
          </p:nvSpPr>
          <p:spPr>
            <a:xfrm flipH="1">
              <a:off x="8877092" y="2134734"/>
              <a:ext cx="717663" cy="2872157"/>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89" name="Rectangle 88"/>
            <p:cNvSpPr/>
            <p:nvPr/>
          </p:nvSpPr>
          <p:spPr>
            <a:xfrm flipH="1">
              <a:off x="8227062" y="2825414"/>
              <a:ext cx="646450" cy="2171853"/>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76" name="Isosceles Triangle 75"/>
            <p:cNvSpPr/>
            <p:nvPr/>
          </p:nvSpPr>
          <p:spPr>
            <a:xfrm>
              <a:off x="5722317" y="4445373"/>
              <a:ext cx="1209461" cy="325120"/>
            </a:xfrm>
            <a:prstGeom prst="triangle">
              <a:avLst>
                <a:gd name="adj" fmla="val 100000"/>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75" name="Isosceles Triangle 74"/>
            <p:cNvSpPr/>
            <p:nvPr/>
          </p:nvSpPr>
          <p:spPr>
            <a:xfrm>
              <a:off x="6870422" y="2763949"/>
              <a:ext cx="1387573" cy="1781769"/>
            </a:xfrm>
            <a:prstGeom prst="triangle">
              <a:avLst>
                <a:gd name="adj" fmla="val 100000"/>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92" name="Isosceles Triangle 91"/>
            <p:cNvSpPr/>
            <p:nvPr/>
          </p:nvSpPr>
          <p:spPr>
            <a:xfrm>
              <a:off x="8184896" y="2070933"/>
              <a:ext cx="710485" cy="797031"/>
            </a:xfrm>
            <a:prstGeom prst="triangle">
              <a:avLst>
                <a:gd name="adj" fmla="val 100000"/>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91" name="Isosceles Triangle 90"/>
            <p:cNvSpPr/>
            <p:nvPr/>
          </p:nvSpPr>
          <p:spPr>
            <a:xfrm>
              <a:off x="8859444" y="1867733"/>
              <a:ext cx="735311" cy="267001"/>
            </a:xfrm>
            <a:prstGeom prst="triangle">
              <a:avLst>
                <a:gd name="adj" fmla="val 100000"/>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86" name="Isosceles Triangle 85"/>
            <p:cNvSpPr/>
            <p:nvPr/>
          </p:nvSpPr>
          <p:spPr>
            <a:xfrm>
              <a:off x="9483071" y="1772483"/>
              <a:ext cx="1414097" cy="144183"/>
            </a:xfrm>
            <a:prstGeom prst="triangle">
              <a:avLst>
                <a:gd name="adj" fmla="val 100000"/>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81" name="Rectangle 80"/>
            <p:cNvSpPr/>
            <p:nvPr/>
          </p:nvSpPr>
          <p:spPr>
            <a:xfrm flipH="1">
              <a:off x="5890064" y="4730244"/>
              <a:ext cx="1034535" cy="270275"/>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82" name="Rectangle 81"/>
            <p:cNvSpPr/>
            <p:nvPr/>
          </p:nvSpPr>
          <p:spPr>
            <a:xfrm flipH="1">
              <a:off x="9585637" y="1916666"/>
              <a:ext cx="1309055" cy="3083876"/>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87" name="Rectangle 86"/>
            <p:cNvSpPr/>
            <p:nvPr/>
          </p:nvSpPr>
          <p:spPr>
            <a:xfrm flipH="1">
              <a:off x="6923416" y="4469456"/>
              <a:ext cx="1334579" cy="534062"/>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3" name="Right Triangle 2"/>
            <p:cNvSpPr/>
            <p:nvPr/>
          </p:nvSpPr>
          <p:spPr>
            <a:xfrm flipH="1">
              <a:off x="5690949" y="4725481"/>
              <a:ext cx="178031" cy="53466"/>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H="1">
              <a:off x="8391535" y="2763949"/>
              <a:ext cx="1034535" cy="2229326"/>
            </a:xfrm>
            <a:prstGeom prst="rect">
              <a:avLst/>
            </a:prstGeom>
            <a:solidFill>
              <a:schemeClr val="accent1">
                <a:lumMod val="60000"/>
                <a:lumOff val="40000"/>
              </a:schemeClr>
            </a:solidFill>
            <a:ln w="25400" cap="flat" cmpd="sng" algn="ctr">
              <a:noFill/>
              <a:prstDash val="solid"/>
            </a:ln>
            <a:effectLst/>
          </p:spPr>
          <p:txBody>
            <a:bodyPr rtlCol="0" anchor="ctr"/>
            <a:lstStyle/>
            <a:p>
              <a:pPr algn="ctr"/>
              <a:endParaRPr lang="en-GB" kern="0">
                <a:solidFill>
                  <a:srgbClr val="FFFFFF"/>
                </a:solidFill>
                <a:latin typeface="Arial"/>
              </a:endParaRPr>
            </a:p>
          </p:txBody>
        </p:sp>
        <p:sp>
          <p:nvSpPr>
            <p:cNvPr id="4" name="TextBox 3"/>
            <p:cNvSpPr txBox="1"/>
            <p:nvPr/>
          </p:nvSpPr>
          <p:spPr>
            <a:xfrm>
              <a:off x="6113915" y="1444772"/>
              <a:ext cx="753732" cy="369332"/>
            </a:xfrm>
            <a:prstGeom prst="rect">
              <a:avLst/>
            </a:prstGeom>
            <a:noFill/>
          </p:spPr>
          <p:txBody>
            <a:bodyPr wrap="none" rtlCol="0">
              <a:spAutoFit/>
            </a:bodyPr>
            <a:lstStyle/>
            <a:p>
              <a:r>
                <a:rPr lang="en-US" dirty="0" smtClean="0"/>
                <a:t>Liquid</a:t>
              </a:r>
              <a:endParaRPr lang="en-US" dirty="0"/>
            </a:p>
          </p:txBody>
        </p:sp>
        <p:sp>
          <p:nvSpPr>
            <p:cNvPr id="95" name="TextBox 94"/>
            <p:cNvSpPr txBox="1"/>
            <p:nvPr/>
          </p:nvSpPr>
          <p:spPr>
            <a:xfrm>
              <a:off x="10111201" y="4525128"/>
              <a:ext cx="639919" cy="369332"/>
            </a:xfrm>
            <a:prstGeom prst="rect">
              <a:avLst/>
            </a:prstGeom>
            <a:noFill/>
          </p:spPr>
          <p:txBody>
            <a:bodyPr wrap="none" rtlCol="0">
              <a:spAutoFit/>
            </a:bodyPr>
            <a:lstStyle/>
            <a:p>
              <a:r>
                <a:rPr lang="en-US" dirty="0" smtClean="0"/>
                <a:t>Solid</a:t>
              </a:r>
              <a:endParaRPr lang="en-US" dirty="0"/>
            </a:p>
          </p:txBody>
        </p:sp>
        <p:graphicFrame>
          <p:nvGraphicFramePr>
            <p:cNvPr id="62" name="Object 61"/>
            <p:cNvGraphicFramePr>
              <a:graphicFrameLocks noChangeAspect="1"/>
            </p:cNvGraphicFramePr>
            <p:nvPr>
              <p:extLst>
                <p:ext uri="{D42A27DB-BD31-4B8C-83A1-F6EECF244321}">
                  <p14:modId xmlns:p14="http://schemas.microsoft.com/office/powerpoint/2010/main" val="3521766045"/>
                </p:ext>
              </p:extLst>
            </p:nvPr>
          </p:nvGraphicFramePr>
          <p:xfrm>
            <a:off x="4559300" y="690563"/>
            <a:ext cx="7373938" cy="5186362"/>
          </p:xfrm>
          <a:graphic>
            <a:graphicData uri="http://schemas.openxmlformats.org/presentationml/2006/ole">
              <mc:AlternateContent xmlns:mc="http://schemas.openxmlformats.org/markup-compatibility/2006">
                <mc:Choice xmlns:v="urn:schemas-microsoft-com:vml" Requires="v">
                  <p:oleObj spid="_x0000_s4163" name="Graph" r:id="rId16" imgW="4125600" imgH="2901600" progId="Origin50.Graph">
                    <p:embed/>
                  </p:oleObj>
                </mc:Choice>
                <mc:Fallback>
                  <p:oleObj name="Graph" r:id="rId16" imgW="4125600" imgH="2901600" progId="Origin50.Graph">
                    <p:embed/>
                    <p:pic>
                      <p:nvPicPr>
                        <p:cNvPr id="4" name="Object 3"/>
                        <p:cNvPicPr/>
                        <p:nvPr/>
                      </p:nvPicPr>
                      <p:blipFill>
                        <a:blip r:embed="rId17"/>
                        <a:stretch>
                          <a:fillRect/>
                        </a:stretch>
                      </p:blipFill>
                      <p:spPr>
                        <a:xfrm>
                          <a:off x="4559300" y="690563"/>
                          <a:ext cx="7373938" cy="5186362"/>
                        </a:xfrm>
                        <a:prstGeom prst="rect">
                          <a:avLst/>
                        </a:prstGeom>
                      </p:spPr>
                    </p:pic>
                  </p:oleObj>
                </mc:Fallback>
              </mc:AlternateContent>
            </a:graphicData>
          </a:graphic>
        </p:graphicFrame>
      </p:grpSp>
      <p:sp>
        <p:nvSpPr>
          <p:cNvPr id="2" name="TextBox 1"/>
          <p:cNvSpPr txBox="1"/>
          <p:nvPr/>
        </p:nvSpPr>
        <p:spPr>
          <a:xfrm>
            <a:off x="838852" y="2533971"/>
            <a:ext cx="357790" cy="307777"/>
          </a:xfrm>
          <a:prstGeom prst="rect">
            <a:avLst/>
          </a:prstGeom>
          <a:noFill/>
        </p:spPr>
        <p:txBody>
          <a:bodyPr wrap="none" rtlCol="0">
            <a:spAutoFit/>
          </a:bodyPr>
          <a:lstStyle/>
          <a:p>
            <a:r>
              <a:rPr lang="en-US" sz="1400" dirty="0" smtClean="0">
                <a:solidFill>
                  <a:schemeClr val="bg1"/>
                </a:solidFill>
              </a:rPr>
              <a:t>S1</a:t>
            </a:r>
            <a:endParaRPr lang="en-US" sz="1400" dirty="0">
              <a:solidFill>
                <a:schemeClr val="bg1"/>
              </a:solidFill>
            </a:endParaRPr>
          </a:p>
        </p:txBody>
      </p:sp>
      <p:sp>
        <p:nvSpPr>
          <p:cNvPr id="64" name="TextBox 63"/>
          <p:cNvSpPr txBox="1"/>
          <p:nvPr/>
        </p:nvSpPr>
        <p:spPr>
          <a:xfrm>
            <a:off x="1846651" y="2557080"/>
            <a:ext cx="357790" cy="307777"/>
          </a:xfrm>
          <a:prstGeom prst="rect">
            <a:avLst/>
          </a:prstGeom>
          <a:noFill/>
        </p:spPr>
        <p:txBody>
          <a:bodyPr wrap="none" rtlCol="0">
            <a:spAutoFit/>
          </a:bodyPr>
          <a:lstStyle/>
          <a:p>
            <a:r>
              <a:rPr lang="en-US" sz="1400" dirty="0" smtClean="0">
                <a:solidFill>
                  <a:schemeClr val="bg1"/>
                </a:solidFill>
              </a:rPr>
              <a:t>S2</a:t>
            </a:r>
            <a:endParaRPr lang="en-US" sz="1400" dirty="0">
              <a:solidFill>
                <a:schemeClr val="bg1"/>
              </a:solidFill>
            </a:endParaRPr>
          </a:p>
        </p:txBody>
      </p:sp>
      <p:sp>
        <p:nvSpPr>
          <p:cNvPr id="65" name="TextBox 64"/>
          <p:cNvSpPr txBox="1"/>
          <p:nvPr/>
        </p:nvSpPr>
        <p:spPr>
          <a:xfrm>
            <a:off x="3299956" y="2575934"/>
            <a:ext cx="357790" cy="307777"/>
          </a:xfrm>
          <a:prstGeom prst="rect">
            <a:avLst/>
          </a:prstGeom>
          <a:noFill/>
        </p:spPr>
        <p:txBody>
          <a:bodyPr wrap="none" rtlCol="0">
            <a:spAutoFit/>
          </a:bodyPr>
          <a:lstStyle/>
          <a:p>
            <a:r>
              <a:rPr lang="en-US" sz="1400" dirty="0" smtClean="0">
                <a:solidFill>
                  <a:schemeClr val="bg1"/>
                </a:solidFill>
              </a:rPr>
              <a:t>S3</a:t>
            </a:r>
            <a:endParaRPr lang="en-US" sz="1400" dirty="0">
              <a:solidFill>
                <a:schemeClr val="bg1"/>
              </a:solidFill>
            </a:endParaRPr>
          </a:p>
        </p:txBody>
      </p:sp>
      <p:sp>
        <p:nvSpPr>
          <p:cNvPr id="67" name="TextBox 66"/>
          <p:cNvSpPr txBox="1"/>
          <p:nvPr/>
        </p:nvSpPr>
        <p:spPr>
          <a:xfrm>
            <a:off x="812649" y="4593495"/>
            <a:ext cx="357790" cy="307777"/>
          </a:xfrm>
          <a:prstGeom prst="rect">
            <a:avLst/>
          </a:prstGeom>
          <a:noFill/>
        </p:spPr>
        <p:txBody>
          <a:bodyPr wrap="none" rtlCol="0">
            <a:spAutoFit/>
          </a:bodyPr>
          <a:lstStyle/>
          <a:p>
            <a:r>
              <a:rPr lang="en-US" sz="1400" dirty="0" smtClean="0">
                <a:solidFill>
                  <a:schemeClr val="bg1"/>
                </a:solidFill>
              </a:rPr>
              <a:t>S1</a:t>
            </a:r>
            <a:endParaRPr lang="en-US" sz="1400" dirty="0">
              <a:solidFill>
                <a:schemeClr val="bg1"/>
              </a:solidFill>
            </a:endParaRPr>
          </a:p>
        </p:txBody>
      </p:sp>
      <p:sp>
        <p:nvSpPr>
          <p:cNvPr id="68" name="TextBox 67"/>
          <p:cNvSpPr txBox="1"/>
          <p:nvPr/>
        </p:nvSpPr>
        <p:spPr>
          <a:xfrm>
            <a:off x="1820448" y="4616604"/>
            <a:ext cx="357790" cy="307777"/>
          </a:xfrm>
          <a:prstGeom prst="rect">
            <a:avLst/>
          </a:prstGeom>
          <a:noFill/>
        </p:spPr>
        <p:txBody>
          <a:bodyPr wrap="none" rtlCol="0">
            <a:spAutoFit/>
          </a:bodyPr>
          <a:lstStyle/>
          <a:p>
            <a:r>
              <a:rPr lang="en-US" sz="1400" dirty="0" smtClean="0">
                <a:solidFill>
                  <a:schemeClr val="bg1"/>
                </a:solidFill>
              </a:rPr>
              <a:t>S2</a:t>
            </a:r>
            <a:endParaRPr lang="en-US" sz="1400" dirty="0">
              <a:solidFill>
                <a:schemeClr val="bg1"/>
              </a:solidFill>
            </a:endParaRPr>
          </a:p>
        </p:txBody>
      </p:sp>
      <p:sp>
        <p:nvSpPr>
          <p:cNvPr id="69" name="TextBox 68"/>
          <p:cNvSpPr txBox="1"/>
          <p:nvPr/>
        </p:nvSpPr>
        <p:spPr>
          <a:xfrm>
            <a:off x="3093865" y="4586683"/>
            <a:ext cx="357790" cy="307777"/>
          </a:xfrm>
          <a:prstGeom prst="rect">
            <a:avLst/>
          </a:prstGeom>
          <a:noFill/>
        </p:spPr>
        <p:txBody>
          <a:bodyPr wrap="none" rtlCol="0">
            <a:spAutoFit/>
          </a:bodyPr>
          <a:lstStyle/>
          <a:p>
            <a:r>
              <a:rPr lang="en-US" sz="1400" dirty="0" smtClean="0">
                <a:solidFill>
                  <a:schemeClr val="bg1"/>
                </a:solidFill>
              </a:rPr>
              <a:t>S3</a:t>
            </a:r>
            <a:endParaRPr lang="en-US" sz="1400" dirty="0">
              <a:solidFill>
                <a:schemeClr val="bg1"/>
              </a:solidFill>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194667341"/>
              </p:ext>
            </p:extLst>
          </p:nvPr>
        </p:nvGraphicFramePr>
        <p:xfrm>
          <a:off x="4558116" y="688093"/>
          <a:ext cx="7375587" cy="5187600"/>
        </p:xfrm>
        <a:graphic>
          <a:graphicData uri="http://schemas.openxmlformats.org/presentationml/2006/ole">
            <mc:AlternateContent xmlns:mc="http://schemas.openxmlformats.org/markup-compatibility/2006">
              <mc:Choice xmlns:v="urn:schemas-microsoft-com:vml" Requires="v">
                <p:oleObj spid="_x0000_s4164" name="Graph" r:id="rId18" imgW="4125600" imgH="2901600" progId="Origin50.Graph">
                  <p:embed/>
                </p:oleObj>
              </mc:Choice>
              <mc:Fallback>
                <p:oleObj name="Graph" r:id="rId18" imgW="4125600" imgH="2901600" progId="Origin50.Graph">
                  <p:embed/>
                  <p:pic>
                    <p:nvPicPr>
                      <p:cNvPr id="16" name="Object 15"/>
                      <p:cNvPicPr/>
                      <p:nvPr/>
                    </p:nvPicPr>
                    <p:blipFill>
                      <a:blip r:embed="rId19"/>
                      <a:stretch>
                        <a:fillRect/>
                      </a:stretch>
                    </p:blipFill>
                    <p:spPr>
                      <a:xfrm>
                        <a:off x="4558116" y="688093"/>
                        <a:ext cx="7375587" cy="5187600"/>
                      </a:xfrm>
                      <a:prstGeom prst="rect">
                        <a:avLst/>
                      </a:prstGeom>
                    </p:spPr>
                  </p:pic>
                </p:oleObj>
              </mc:Fallback>
            </mc:AlternateContent>
          </a:graphicData>
        </a:graphic>
      </p:graphicFrame>
      <p:cxnSp>
        <p:nvCxnSpPr>
          <p:cNvPr id="12" name="Straight Connector 11"/>
          <p:cNvCxnSpPr/>
          <p:nvPr/>
        </p:nvCxnSpPr>
        <p:spPr>
          <a:xfrm flipH="1">
            <a:off x="6929979" y="2798443"/>
            <a:ext cx="1293503" cy="1655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rot="11921368">
            <a:off x="7207733" y="2643381"/>
            <a:ext cx="699046" cy="1930381"/>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1483731">
            <a:off x="6908941" y="4122413"/>
            <a:ext cx="115349" cy="275929"/>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37356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11</a:t>
            </a:r>
            <a:endParaRPr lang="en-US" sz="1400" b="1" dirty="0">
              <a:latin typeface="Arial" panose="020B0604020202020204" pitchFamily="34" charset="0"/>
              <a:cs typeface="Arial" panose="020B0604020202020204" pitchFamily="34" charset="0"/>
            </a:endParaRPr>
          </a:p>
        </p:txBody>
      </p:sp>
      <p:sp>
        <p:nvSpPr>
          <p:cNvPr id="8" name="TextBox 28"/>
          <p:cNvSpPr txBox="1"/>
          <p:nvPr/>
        </p:nvSpPr>
        <p:spPr>
          <a:xfrm>
            <a:off x="187150" y="422019"/>
            <a:ext cx="4502195" cy="461665"/>
          </a:xfrm>
          <a:prstGeom prst="rect">
            <a:avLst/>
          </a:prstGeom>
          <a:noFill/>
        </p:spPr>
        <p:txBody>
          <a:bodyPr wrap="none" rtlCol="0">
            <a:spAutoFit/>
          </a:bodyPr>
          <a:lstStyle/>
          <a:p>
            <a:pPr marL="342900" indent="-342900">
              <a:buFont typeface="Wingdings" panose="05000000000000000000" pitchFamily="2" charset="2"/>
              <a:buChar char="§"/>
            </a:pPr>
            <a:r>
              <a:rPr lang="en-US" altLang="zh-CN" sz="2400" dirty="0" smtClean="0"/>
              <a:t>Melt composition VS Resistance</a:t>
            </a:r>
            <a:endParaRPr lang="en-US" sz="2400" dirty="0" smtClean="0"/>
          </a:p>
        </p:txBody>
      </p:sp>
      <p:sp>
        <p:nvSpPr>
          <p:cNvPr id="9" name="TextBox 25"/>
          <p:cNvSpPr txBox="1"/>
          <p:nvPr/>
        </p:nvSpPr>
        <p:spPr>
          <a:xfrm>
            <a:off x="1167541" y="884319"/>
            <a:ext cx="4686501" cy="646331"/>
          </a:xfrm>
          <a:prstGeom prst="rect">
            <a:avLst/>
          </a:prstGeom>
          <a:noFill/>
        </p:spPr>
        <p:txBody>
          <a:bodyPr wrap="square" rtlCol="0">
            <a:spAutoFit/>
          </a:bodyPr>
          <a:lstStyle/>
          <a:p>
            <a:endParaRPr lang="en-GB" sz="1600" dirty="0" smtClean="0"/>
          </a:p>
          <a:p>
            <a:pPr marL="285750" indent="-285750">
              <a:buFont typeface="Arial" panose="020B0604020202020204" pitchFamily="34" charset="0"/>
              <a:buChar char="•"/>
            </a:pPr>
            <a:r>
              <a:rPr lang="en-US" sz="2000" dirty="0"/>
              <a:t>Melt </a:t>
            </a:r>
            <a:r>
              <a:rPr lang="en-US" sz="2000" dirty="0" smtClean="0"/>
              <a:t>composition changed slightly</a:t>
            </a:r>
            <a:endParaRPr lang="en-GB" sz="16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708441871"/>
              </p:ext>
            </p:extLst>
          </p:nvPr>
        </p:nvGraphicFramePr>
        <p:xfrm>
          <a:off x="5241428" y="282112"/>
          <a:ext cx="7451581" cy="5241050"/>
        </p:xfrm>
        <a:graphic>
          <a:graphicData uri="http://schemas.openxmlformats.org/presentationml/2006/ole">
            <mc:AlternateContent xmlns:mc="http://schemas.openxmlformats.org/markup-compatibility/2006">
              <mc:Choice xmlns:v="urn:schemas-microsoft-com:vml" Requires="v">
                <p:oleObj spid="_x0000_s5157" name="Graph" r:id="rId5" imgW="4125600" imgH="2901600" progId="Origin50.Graph">
                  <p:embed/>
                </p:oleObj>
              </mc:Choice>
              <mc:Fallback>
                <p:oleObj name="Graph" r:id="rId5" imgW="4125600" imgH="2901600" progId="Origin50.Graph">
                  <p:embed/>
                  <p:pic>
                    <p:nvPicPr>
                      <p:cNvPr id="16" name="Object 15"/>
                      <p:cNvPicPr/>
                      <p:nvPr/>
                    </p:nvPicPr>
                    <p:blipFill>
                      <a:blip r:embed="rId6"/>
                      <a:stretch>
                        <a:fillRect/>
                      </a:stretch>
                    </p:blipFill>
                    <p:spPr>
                      <a:xfrm>
                        <a:off x="5241428" y="282112"/>
                        <a:ext cx="7451581" cy="5241050"/>
                      </a:xfrm>
                      <a:prstGeom prst="rect">
                        <a:avLst/>
                      </a:prstGeom>
                    </p:spPr>
                  </p:pic>
                </p:oleObj>
              </mc:Fallback>
            </mc:AlternateContent>
          </a:graphicData>
        </a:graphic>
      </p:graphicFrame>
      <p:graphicFrame>
        <p:nvGraphicFramePr>
          <p:cNvPr id="62" name="Chart 61"/>
          <p:cNvGraphicFramePr/>
          <p:nvPr>
            <p:extLst>
              <p:ext uri="{D42A27DB-BD31-4B8C-83A1-F6EECF244321}">
                <p14:modId xmlns:p14="http://schemas.microsoft.com/office/powerpoint/2010/main" val="3026511359"/>
              </p:ext>
            </p:extLst>
          </p:nvPr>
        </p:nvGraphicFramePr>
        <p:xfrm>
          <a:off x="691663" y="1770869"/>
          <a:ext cx="5070202" cy="3167021"/>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rot="16200000">
            <a:off x="-447721" y="2884007"/>
            <a:ext cx="1940211" cy="338554"/>
          </a:xfrm>
          <a:prstGeom prst="rect">
            <a:avLst/>
          </a:prstGeom>
          <a:noFill/>
        </p:spPr>
        <p:txBody>
          <a:bodyPr wrap="none" rtlCol="0">
            <a:spAutoFit/>
          </a:bodyPr>
          <a:lstStyle/>
          <a:p>
            <a:r>
              <a:rPr lang="en-US" sz="1600" b="1" dirty="0" smtClean="0"/>
              <a:t>Concentration (</a:t>
            </a:r>
            <a:r>
              <a:rPr lang="en-US" sz="1600" b="1" dirty="0" err="1" smtClean="0"/>
              <a:t>wt</a:t>
            </a:r>
            <a:r>
              <a:rPr lang="en-US" sz="1600" b="1" dirty="0" smtClean="0"/>
              <a:t>%)</a:t>
            </a:r>
            <a:endParaRPr lang="en-US" sz="1600" b="1" dirty="0"/>
          </a:p>
        </p:txBody>
      </p:sp>
      <p:sp>
        <p:nvSpPr>
          <p:cNvPr id="11" name="Rounded Rectangle 10"/>
          <p:cNvSpPr/>
          <p:nvPr/>
        </p:nvSpPr>
        <p:spPr>
          <a:xfrm>
            <a:off x="552762" y="5523195"/>
            <a:ext cx="10899417" cy="419533"/>
          </a:xfrm>
          <a:prstGeom prst="roundRect">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With this developed technology it is possible to find the correlation between the EC and melt fraction.</a:t>
            </a:r>
            <a:endParaRPr lang="en-US" sz="2000" dirty="0">
              <a:solidFill>
                <a:schemeClr val="tx1"/>
              </a:solidFill>
            </a:endParaRPr>
          </a:p>
        </p:txBody>
      </p:sp>
      <p:pic>
        <p:nvPicPr>
          <p:cNvPr id="5152" name="Picture 32" descr="Image result for å¯¹å·"/>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8493" y="5420985"/>
            <a:ext cx="863081" cy="86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52"/>
                                        </p:tgtEl>
                                        <p:attrNameLst>
                                          <p:attrName>style.visibility</p:attrName>
                                        </p:attrNameLst>
                                      </p:cBhvr>
                                      <p:to>
                                        <p:strVal val="visible"/>
                                      </p:to>
                                    </p:set>
                                    <p:animEffect transition="in" filter="wipe(left)">
                                      <p:cBhvr>
                                        <p:cTn id="11" dur="500"/>
                                        <p:tgtEl>
                                          <p:spTgt spid="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5" name="TextBox 4"/>
          <p:cNvSpPr txBox="1"/>
          <p:nvPr/>
        </p:nvSpPr>
        <p:spPr>
          <a:xfrm>
            <a:off x="11402152" y="6417649"/>
            <a:ext cx="38343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12</a:t>
            </a:r>
            <a:endParaRPr lang="en-US" sz="1400" b="1" dirty="0">
              <a:latin typeface="Arial" panose="020B0604020202020204" pitchFamily="34" charset="0"/>
              <a:cs typeface="Arial" panose="020B0604020202020204" pitchFamily="34" charset="0"/>
            </a:endParaRPr>
          </a:p>
        </p:txBody>
      </p:sp>
      <p:sp>
        <p:nvSpPr>
          <p:cNvPr id="6" name="TextBox 5"/>
          <p:cNvSpPr txBox="1"/>
          <p:nvPr/>
        </p:nvSpPr>
        <p:spPr>
          <a:xfrm>
            <a:off x="1437850" y="709098"/>
            <a:ext cx="9125376" cy="1938992"/>
          </a:xfrm>
          <a:prstGeom prst="rect">
            <a:avLst/>
          </a:prstGeom>
          <a:noFill/>
        </p:spPr>
        <p:txBody>
          <a:bodyPr wrap="square" rtlCol="0">
            <a:spAutoFit/>
          </a:bodyPr>
          <a:lstStyle/>
          <a:p>
            <a:pPr marL="558800" indent="-285750">
              <a:lnSpc>
                <a:spcPct val="150000"/>
              </a:lnSpc>
              <a:buFont typeface="Arial" panose="020B0604020202020204" pitchFamily="34" charset="0"/>
              <a:buChar char="•"/>
            </a:pPr>
            <a:r>
              <a:rPr lang="en-US" sz="2000" dirty="0" smtClean="0"/>
              <a:t>The </a:t>
            </a:r>
            <a:r>
              <a:rPr lang="en-US" sz="2000" dirty="0"/>
              <a:t>developed EC measurement </a:t>
            </a:r>
            <a:r>
              <a:rPr lang="en-US" sz="2000" dirty="0" smtClean="0"/>
              <a:t>in the </a:t>
            </a:r>
            <a:r>
              <a:rPr lang="en-US" sz="2000" dirty="0">
                <a:solidFill>
                  <a:srgbClr val="F77509"/>
                </a:solidFill>
              </a:rPr>
              <a:t>CSLM</a:t>
            </a:r>
            <a:r>
              <a:rPr lang="en-US" sz="2000" dirty="0"/>
              <a:t> is a reliable method for measuring the EC </a:t>
            </a:r>
            <a:r>
              <a:rPr lang="en-US" sz="2000" dirty="0" smtClean="0"/>
              <a:t>of slags;</a:t>
            </a:r>
            <a:endParaRPr lang="en-US" altLang="zh-CN" sz="2000" dirty="0" smtClean="0"/>
          </a:p>
          <a:p>
            <a:pPr marL="534988" indent="-261938">
              <a:lnSpc>
                <a:spcPct val="150000"/>
              </a:lnSpc>
              <a:buFont typeface="Arial" panose="020B0604020202020204" pitchFamily="34" charset="0"/>
              <a:buChar char="•"/>
            </a:pPr>
            <a:r>
              <a:rPr lang="en-US" altLang="zh-CN" sz="2000" dirty="0" smtClean="0"/>
              <a:t>An </a:t>
            </a:r>
            <a:r>
              <a:rPr lang="en-US" altLang="zh-CN" sz="2000" dirty="0"/>
              <a:t>increase in </a:t>
            </a:r>
            <a:r>
              <a:rPr lang="en-US" altLang="zh-CN" sz="2000" dirty="0">
                <a:solidFill>
                  <a:srgbClr val="F77509"/>
                </a:solidFill>
              </a:rPr>
              <a:t>solid fraction </a:t>
            </a:r>
            <a:r>
              <a:rPr lang="en-US" altLang="zh-CN" sz="2000" dirty="0"/>
              <a:t>of the slag has a significant impact on the electrical resistance of the slag during isothermal </a:t>
            </a:r>
            <a:r>
              <a:rPr lang="en-US" altLang="zh-CN" sz="2000" dirty="0" smtClean="0"/>
              <a:t>crystallization;</a:t>
            </a:r>
            <a:endParaRPr lang="en-US" sz="2000" dirty="0" smtClean="0"/>
          </a:p>
        </p:txBody>
      </p:sp>
      <p:sp>
        <p:nvSpPr>
          <p:cNvPr id="7" name="TextBox 12"/>
          <p:cNvSpPr txBox="1"/>
          <p:nvPr/>
        </p:nvSpPr>
        <p:spPr>
          <a:xfrm>
            <a:off x="1437849" y="4183647"/>
            <a:ext cx="9744501" cy="1477328"/>
          </a:xfrm>
          <a:prstGeom prst="rect">
            <a:avLst/>
          </a:prstGeom>
          <a:noFill/>
        </p:spPr>
        <p:txBody>
          <a:bodyPr wrap="square" rtlCol="0">
            <a:spAutoFit/>
          </a:bodyPr>
          <a:lstStyle/>
          <a:p>
            <a:pPr marL="534988" indent="-261938">
              <a:lnSpc>
                <a:spcPct val="150000"/>
              </a:lnSpc>
              <a:buFont typeface="Arial" panose="020B0604020202020204" pitchFamily="34" charset="0"/>
              <a:buChar char="•"/>
            </a:pPr>
            <a:r>
              <a:rPr lang="en-US" sz="2000" dirty="0" smtClean="0"/>
              <a:t>Determin</a:t>
            </a:r>
            <a:r>
              <a:rPr lang="en-US" altLang="zh-CN" sz="2000" dirty="0" smtClean="0"/>
              <a:t>e</a:t>
            </a:r>
            <a:r>
              <a:rPr lang="en-US" sz="2000" dirty="0" smtClean="0"/>
              <a:t> </a:t>
            </a:r>
            <a:r>
              <a:rPr lang="en-US" sz="2000" dirty="0"/>
              <a:t>the effect of </a:t>
            </a:r>
            <a:r>
              <a:rPr lang="en-US" sz="2000" dirty="0">
                <a:solidFill>
                  <a:srgbClr val="F77509"/>
                </a:solidFill>
              </a:rPr>
              <a:t>temperature</a:t>
            </a:r>
            <a:r>
              <a:rPr lang="en-US" sz="2000" dirty="0"/>
              <a:t> and </a:t>
            </a:r>
            <a:r>
              <a:rPr lang="en-US" sz="2000" dirty="0">
                <a:solidFill>
                  <a:srgbClr val="F77509"/>
                </a:solidFill>
              </a:rPr>
              <a:t>cooling rate </a:t>
            </a:r>
            <a:r>
              <a:rPr lang="en-US" sz="2000" dirty="0"/>
              <a:t>on </a:t>
            </a:r>
            <a:r>
              <a:rPr lang="en-US" sz="2000" dirty="0" smtClean="0"/>
              <a:t>EC;</a:t>
            </a:r>
          </a:p>
          <a:p>
            <a:pPr marL="534988" indent="-261938">
              <a:lnSpc>
                <a:spcPct val="150000"/>
              </a:lnSpc>
              <a:buFont typeface="Arial" panose="020B0604020202020204" pitchFamily="34" charset="0"/>
              <a:buChar char="•"/>
            </a:pPr>
            <a:r>
              <a:rPr lang="en-US" sz="2000" dirty="0" smtClean="0"/>
              <a:t>Find the effect of </a:t>
            </a:r>
            <a:r>
              <a:rPr lang="en-US" sz="2000" dirty="0">
                <a:solidFill>
                  <a:srgbClr val="F77509"/>
                </a:solidFill>
              </a:rPr>
              <a:t>solid</a:t>
            </a:r>
            <a:r>
              <a:rPr lang="en-US" sz="2000" dirty="0" smtClean="0"/>
              <a:t> </a:t>
            </a:r>
            <a:r>
              <a:rPr lang="en-US" sz="2000" dirty="0" smtClean="0">
                <a:solidFill>
                  <a:srgbClr val="F77509"/>
                </a:solidFill>
              </a:rPr>
              <a:t>phase transition </a:t>
            </a:r>
            <a:r>
              <a:rPr lang="en-US" sz="2000" dirty="0" smtClean="0"/>
              <a:t>on EC;</a:t>
            </a:r>
          </a:p>
          <a:p>
            <a:pPr marL="534988" indent="-261938">
              <a:lnSpc>
                <a:spcPct val="150000"/>
              </a:lnSpc>
              <a:buFont typeface="Arial" panose="020B0604020202020204" pitchFamily="34" charset="0"/>
              <a:buChar char="•"/>
            </a:pPr>
            <a:r>
              <a:rPr lang="en-US" sz="2000" dirty="0" smtClean="0"/>
              <a:t>Provide </a:t>
            </a:r>
            <a:r>
              <a:rPr lang="en-US" sz="2000" dirty="0"/>
              <a:t>crystallization </a:t>
            </a:r>
            <a:r>
              <a:rPr lang="en-US" sz="2000" dirty="0" smtClean="0"/>
              <a:t>information for industrial application based on the EC data.</a:t>
            </a:r>
          </a:p>
        </p:txBody>
      </p:sp>
      <p:sp>
        <p:nvSpPr>
          <p:cNvPr id="8" name="Title 1"/>
          <p:cNvSpPr txBox="1">
            <a:spLocks/>
          </p:cNvSpPr>
          <p:nvPr/>
        </p:nvSpPr>
        <p:spPr>
          <a:xfrm>
            <a:off x="143384" y="85429"/>
            <a:ext cx="10296016"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latin typeface="+mn-lt"/>
              </a:rPr>
              <a:t>Conclusions</a:t>
            </a:r>
            <a:endParaRPr lang="en-US" sz="3600" dirty="0">
              <a:latin typeface="+mn-lt"/>
            </a:endParaRPr>
          </a:p>
        </p:txBody>
      </p:sp>
      <p:sp>
        <p:nvSpPr>
          <p:cNvPr id="9" name="Title 1"/>
          <p:cNvSpPr txBox="1">
            <a:spLocks/>
          </p:cNvSpPr>
          <p:nvPr/>
        </p:nvSpPr>
        <p:spPr>
          <a:xfrm>
            <a:off x="143384" y="3641598"/>
            <a:ext cx="10296016"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latin typeface="+mn-lt"/>
              </a:rPr>
              <a:t>Next plans</a:t>
            </a:r>
            <a:endParaRPr lang="en-US" sz="3600" dirty="0">
              <a:latin typeface="+mn-lt"/>
            </a:endParaRPr>
          </a:p>
        </p:txBody>
      </p:sp>
    </p:spTree>
    <p:extLst>
      <p:ext uri="{BB962C8B-B14F-4D97-AF65-F5344CB8AC3E}">
        <p14:creationId xmlns:p14="http://schemas.microsoft.com/office/powerpoint/2010/main" val="248671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5" name="TextBox 4"/>
          <p:cNvSpPr txBox="1"/>
          <p:nvPr/>
        </p:nvSpPr>
        <p:spPr>
          <a:xfrm>
            <a:off x="11402152" y="6417649"/>
            <a:ext cx="38343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13</a:t>
            </a:r>
            <a:endParaRPr lang="en-US" sz="14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2613206" y="2677800"/>
            <a:ext cx="7482901"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mn-lt"/>
              </a:rPr>
              <a:t>Thank you for your attention! </a:t>
            </a:r>
            <a:endParaRPr lang="en-US" dirty="0">
              <a:latin typeface="+mn-lt"/>
            </a:endParaRPr>
          </a:p>
        </p:txBody>
      </p:sp>
    </p:spTree>
    <p:extLst>
      <p:ext uri="{BB962C8B-B14F-4D97-AF65-F5344CB8AC3E}">
        <p14:creationId xmlns:p14="http://schemas.microsoft.com/office/powerpoint/2010/main" val="122147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38343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14</a:t>
            </a:r>
            <a:endParaRPr lang="en-US" sz="1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143384" y="85429"/>
            <a:ext cx="8334000"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Evaluation of accuracy</a:t>
            </a:r>
          </a:p>
        </p:txBody>
      </p:sp>
      <p:graphicFrame>
        <p:nvGraphicFramePr>
          <p:cNvPr id="4" name="Table 3"/>
          <p:cNvGraphicFramePr>
            <a:graphicFrameLocks noGrp="1"/>
          </p:cNvGraphicFramePr>
          <p:nvPr>
            <p:extLst/>
          </p:nvPr>
        </p:nvGraphicFramePr>
        <p:xfrm>
          <a:off x="2371088" y="1782160"/>
          <a:ext cx="7058637" cy="763764"/>
        </p:xfrm>
        <a:graphic>
          <a:graphicData uri="http://schemas.openxmlformats.org/drawingml/2006/table">
            <a:tbl>
              <a:tblPr firstRow="1" firstCol="1" bandRow="1">
                <a:tableStyleId>{C083E6E3-FA7D-4D7B-A595-EF9225AFEA82}</a:tableStyleId>
              </a:tblPr>
              <a:tblGrid>
                <a:gridCol w="775367">
                  <a:extLst>
                    <a:ext uri="{9D8B030D-6E8A-4147-A177-3AD203B41FA5}">
                      <a16:colId xmlns:a16="http://schemas.microsoft.com/office/drawing/2014/main" val="3143710557"/>
                    </a:ext>
                  </a:extLst>
                </a:gridCol>
                <a:gridCol w="1218434">
                  <a:extLst>
                    <a:ext uri="{9D8B030D-6E8A-4147-A177-3AD203B41FA5}">
                      <a16:colId xmlns:a16="http://schemas.microsoft.com/office/drawing/2014/main" val="1012500436"/>
                    </a:ext>
                  </a:extLst>
                </a:gridCol>
                <a:gridCol w="1163051">
                  <a:extLst>
                    <a:ext uri="{9D8B030D-6E8A-4147-A177-3AD203B41FA5}">
                      <a16:colId xmlns:a16="http://schemas.microsoft.com/office/drawing/2014/main" val="1945855387"/>
                    </a:ext>
                  </a:extLst>
                </a:gridCol>
                <a:gridCol w="1243456">
                  <a:extLst>
                    <a:ext uri="{9D8B030D-6E8A-4147-A177-3AD203B41FA5}">
                      <a16:colId xmlns:a16="http://schemas.microsoft.com/office/drawing/2014/main" val="758587569"/>
                    </a:ext>
                  </a:extLst>
                </a:gridCol>
                <a:gridCol w="1372007">
                  <a:extLst>
                    <a:ext uri="{9D8B030D-6E8A-4147-A177-3AD203B41FA5}">
                      <a16:colId xmlns:a16="http://schemas.microsoft.com/office/drawing/2014/main" val="3090168367"/>
                    </a:ext>
                  </a:extLst>
                </a:gridCol>
                <a:gridCol w="1286322">
                  <a:extLst>
                    <a:ext uri="{9D8B030D-6E8A-4147-A177-3AD203B41FA5}">
                      <a16:colId xmlns:a16="http://schemas.microsoft.com/office/drawing/2014/main" val="3684321594"/>
                    </a:ext>
                  </a:extLst>
                </a:gridCol>
              </a:tblGrid>
              <a:tr h="381882">
                <a:tc>
                  <a:txBody>
                    <a:bodyPr/>
                    <a:lstStyle/>
                    <a:p>
                      <a:pPr algn="ctr">
                        <a:lnSpc>
                          <a:spcPct val="107000"/>
                        </a:lnSpc>
                        <a:spcAft>
                          <a:spcPts val="0"/>
                        </a:spcAft>
                      </a:pPr>
                      <a:r>
                        <a:rPr lang="en-GB" sz="1600" dirty="0">
                          <a:effectLst/>
                        </a:rPr>
                        <a:t>Slag</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err="1">
                          <a:effectLst/>
                        </a:rPr>
                        <a:t>CaO</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SiO</a:t>
                      </a:r>
                      <a:r>
                        <a:rPr lang="en-GB" sz="1600" baseline="-25000" dirty="0">
                          <a:effectLst/>
                        </a:rPr>
                        <a:t>2</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Al</a:t>
                      </a:r>
                      <a:r>
                        <a:rPr lang="en-GB" sz="1600" baseline="-25000" dirty="0">
                          <a:effectLst/>
                        </a:rPr>
                        <a:t>2</a:t>
                      </a:r>
                      <a:r>
                        <a:rPr lang="en-GB" sz="1600" dirty="0">
                          <a:effectLst/>
                        </a:rPr>
                        <a:t>O</a:t>
                      </a:r>
                      <a:r>
                        <a:rPr lang="en-GB" sz="1600" baseline="-25000" dirty="0">
                          <a:effectLst/>
                        </a:rPr>
                        <a:t>3</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err="1">
                          <a:effectLst/>
                        </a:rPr>
                        <a:t>Liquidus</a:t>
                      </a:r>
                      <a:r>
                        <a:rPr lang="en-GB" sz="1600" dirty="0">
                          <a:effectLst/>
                        </a:rPr>
                        <a:t> (°C)</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rPr>
                        <a:t>Solidus (°C)</a:t>
                      </a:r>
                      <a:endParaRPr lang="en-US" sz="2400">
                        <a:effectLst/>
                        <a:latin typeface="Calibri" panose="020F0502020204030204" pitchFamily="34" charset="0"/>
                        <a:ea typeface="DengXian"/>
                        <a:cs typeface="Times New Roman" panose="02020603050405020304" pitchFamily="18" charset="0"/>
                      </a:endParaRPr>
                    </a:p>
                  </a:txBody>
                  <a:tcPr marL="68580" marR="68580" marT="0" marB="0" anchor="ctr"/>
                </a:tc>
                <a:extLst>
                  <a:ext uri="{0D108BD9-81ED-4DB2-BD59-A6C34878D82A}">
                    <a16:rowId xmlns:a16="http://schemas.microsoft.com/office/drawing/2014/main" val="3358063549"/>
                  </a:ext>
                </a:extLst>
              </a:tr>
              <a:tr h="381882">
                <a:tc>
                  <a:txBody>
                    <a:bodyPr/>
                    <a:lstStyle/>
                    <a:p>
                      <a:pPr algn="ctr">
                        <a:lnSpc>
                          <a:spcPct val="107000"/>
                        </a:lnSpc>
                        <a:spcAft>
                          <a:spcPts val="0"/>
                        </a:spcAft>
                      </a:pPr>
                      <a:r>
                        <a:rPr lang="en-GB" sz="1600" dirty="0">
                          <a:effectLst/>
                        </a:rPr>
                        <a:t>A</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35</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55</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10</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1398</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1184</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extLst>
                  <a:ext uri="{0D108BD9-81ED-4DB2-BD59-A6C34878D82A}">
                    <a16:rowId xmlns:a16="http://schemas.microsoft.com/office/drawing/2014/main" val="753926776"/>
                  </a:ext>
                </a:extLst>
              </a:tr>
            </a:tbl>
          </a:graphicData>
        </a:graphic>
      </p:graphicFrame>
      <p:sp>
        <p:nvSpPr>
          <p:cNvPr id="9" name="Rectangle 8"/>
          <p:cNvSpPr/>
          <p:nvPr/>
        </p:nvSpPr>
        <p:spPr>
          <a:xfrm>
            <a:off x="76199" y="6023871"/>
            <a:ext cx="12925425" cy="261610"/>
          </a:xfrm>
          <a:prstGeom prst="rect">
            <a:avLst/>
          </a:prstGeom>
        </p:spPr>
        <p:txBody>
          <a:bodyPr wrap="square">
            <a:spAutoFit/>
          </a:bodyPr>
          <a:lstStyle/>
          <a:p>
            <a:r>
              <a:rPr lang="en-US" sz="1100" dirty="0" smtClean="0"/>
              <a:t>H</a:t>
            </a:r>
            <a:r>
              <a:rPr lang="en-US" sz="1100" dirty="0"/>
              <a:t>. </a:t>
            </a:r>
            <a:r>
              <a:rPr lang="en-US" sz="1100" dirty="0" err="1"/>
              <a:t>Winterhager</a:t>
            </a:r>
            <a:r>
              <a:rPr lang="en-US" sz="1100" dirty="0"/>
              <a:t>, L. Greiner, R. </a:t>
            </a:r>
            <a:r>
              <a:rPr lang="en-US" sz="1100" dirty="0" err="1"/>
              <a:t>Kammel</a:t>
            </a:r>
            <a:r>
              <a:rPr lang="en-US" sz="1100" dirty="0"/>
              <a:t>: Investigations of the Density and Electrical Conductivity of Melts in the System CaO-Al2O3-SiO2 and CaO-MgO-Al2O3-SiO2</a:t>
            </a:r>
            <a:r>
              <a:rPr lang="en-US" sz="1100" dirty="0" smtClean="0"/>
              <a:t>, </a:t>
            </a:r>
            <a:r>
              <a:rPr lang="en-US" sz="1100" dirty="0"/>
              <a:t>Cologne, 1966, pp. 14, 23–4.</a:t>
            </a:r>
          </a:p>
        </p:txBody>
      </p:sp>
      <p:sp>
        <p:nvSpPr>
          <p:cNvPr id="53" name="TextBox 52"/>
          <p:cNvSpPr txBox="1"/>
          <p:nvPr/>
        </p:nvSpPr>
        <p:spPr>
          <a:xfrm>
            <a:off x="573714" y="794001"/>
            <a:ext cx="4150110" cy="461665"/>
          </a:xfrm>
          <a:prstGeom prst="rect">
            <a:avLst/>
          </a:prstGeom>
          <a:noFill/>
        </p:spPr>
        <p:txBody>
          <a:bodyPr wrap="none" rtlCol="0">
            <a:spAutoFit/>
          </a:bodyPr>
          <a:lstStyle/>
          <a:p>
            <a:pPr marL="615950" indent="-342900">
              <a:buFont typeface="Wingdings" panose="05000000000000000000" pitchFamily="2" charset="2"/>
              <a:buChar char="§"/>
            </a:pPr>
            <a:r>
              <a:rPr lang="en-US" altLang="zh-CN" sz="2400" dirty="0" smtClean="0"/>
              <a:t>Measuring </a:t>
            </a:r>
            <a:r>
              <a:rPr lang="en-US" altLang="zh-CN" sz="2400" dirty="0"/>
              <a:t>the EC </a:t>
            </a:r>
            <a:r>
              <a:rPr lang="en-US" altLang="zh-CN" sz="2400" dirty="0" smtClean="0"/>
              <a:t>of </a:t>
            </a:r>
            <a:r>
              <a:rPr lang="en-US" altLang="zh-CN" sz="2400" b="1" dirty="0" smtClean="0"/>
              <a:t>slag A</a:t>
            </a:r>
            <a:endParaRPr lang="en-US" sz="2400" b="1" dirty="0"/>
          </a:p>
        </p:txBody>
      </p:sp>
      <p:sp>
        <p:nvSpPr>
          <p:cNvPr id="135" name="Rectangle 134"/>
          <p:cNvSpPr/>
          <p:nvPr/>
        </p:nvSpPr>
        <p:spPr>
          <a:xfrm>
            <a:off x="3492112" y="4162415"/>
            <a:ext cx="1072963" cy="650532"/>
          </a:xfrm>
          <a:prstGeom prst="rect">
            <a:avLst/>
          </a:prstGeom>
          <a:solidFill>
            <a:srgbClr val="FFC000"/>
          </a:solidFill>
          <a:ln w="25400" cap="flat" cmpd="sng" algn="ctr">
            <a:noFill/>
            <a:prstDash val="solid"/>
          </a:ln>
          <a:effectLst/>
        </p:spPr>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36" name="Straight Connector 135"/>
          <p:cNvCxnSpPr/>
          <p:nvPr/>
        </p:nvCxnSpPr>
        <p:spPr>
          <a:xfrm>
            <a:off x="3462011" y="3852407"/>
            <a:ext cx="0" cy="1020859"/>
          </a:xfrm>
          <a:prstGeom prst="line">
            <a:avLst/>
          </a:prstGeom>
          <a:noFill/>
          <a:ln w="60325" cap="flat" cmpd="sng" algn="ctr">
            <a:solidFill>
              <a:srgbClr val="00407A"/>
            </a:solidFill>
            <a:prstDash val="solid"/>
          </a:ln>
          <a:effectLst/>
        </p:spPr>
      </p:cxnSp>
      <p:cxnSp>
        <p:nvCxnSpPr>
          <p:cNvPr id="137" name="Straight Connector 136"/>
          <p:cNvCxnSpPr/>
          <p:nvPr/>
        </p:nvCxnSpPr>
        <p:spPr>
          <a:xfrm>
            <a:off x="4596971" y="3852407"/>
            <a:ext cx="0" cy="1020859"/>
          </a:xfrm>
          <a:prstGeom prst="line">
            <a:avLst/>
          </a:prstGeom>
          <a:noFill/>
          <a:ln w="60325" cap="flat" cmpd="sng" algn="ctr">
            <a:solidFill>
              <a:srgbClr val="00407A"/>
            </a:solidFill>
            <a:prstDash val="solid"/>
          </a:ln>
          <a:effectLst/>
        </p:spPr>
      </p:cxnSp>
      <p:cxnSp>
        <p:nvCxnSpPr>
          <p:cNvPr id="138" name="Straight Connector 137"/>
          <p:cNvCxnSpPr/>
          <p:nvPr/>
        </p:nvCxnSpPr>
        <p:spPr>
          <a:xfrm flipH="1">
            <a:off x="3446771" y="4843782"/>
            <a:ext cx="1150200" cy="0"/>
          </a:xfrm>
          <a:prstGeom prst="line">
            <a:avLst/>
          </a:prstGeom>
          <a:noFill/>
          <a:ln w="60325" cap="flat" cmpd="sng" algn="ctr">
            <a:solidFill>
              <a:srgbClr val="00407A"/>
            </a:solidFill>
            <a:prstDash val="solid"/>
          </a:ln>
          <a:effectLst/>
        </p:spPr>
      </p:cxnSp>
      <p:cxnSp>
        <p:nvCxnSpPr>
          <p:cNvPr id="139" name="Straight Connector 138"/>
          <p:cNvCxnSpPr/>
          <p:nvPr/>
        </p:nvCxnSpPr>
        <p:spPr>
          <a:xfrm>
            <a:off x="3512964" y="3756061"/>
            <a:ext cx="0" cy="1059079"/>
          </a:xfrm>
          <a:prstGeom prst="line">
            <a:avLst/>
          </a:prstGeom>
          <a:noFill/>
          <a:ln w="50800" cap="flat" cmpd="sng" algn="ctr">
            <a:solidFill>
              <a:srgbClr val="1D8DB0">
                <a:lumMod val="60000"/>
                <a:lumOff val="40000"/>
              </a:srgbClr>
            </a:solidFill>
            <a:prstDash val="solid"/>
          </a:ln>
          <a:effectLst/>
        </p:spPr>
      </p:cxnSp>
      <p:cxnSp>
        <p:nvCxnSpPr>
          <p:cNvPr id="140" name="Straight Connector 139"/>
          <p:cNvCxnSpPr/>
          <p:nvPr/>
        </p:nvCxnSpPr>
        <p:spPr>
          <a:xfrm>
            <a:off x="4555262" y="3756061"/>
            <a:ext cx="0" cy="1059079"/>
          </a:xfrm>
          <a:prstGeom prst="line">
            <a:avLst/>
          </a:prstGeom>
          <a:noFill/>
          <a:ln w="50800" cap="flat" cmpd="sng" algn="ctr">
            <a:solidFill>
              <a:srgbClr val="1D8DB0">
                <a:lumMod val="60000"/>
                <a:lumOff val="40000"/>
              </a:srgbClr>
            </a:solidFill>
            <a:prstDash val="solid"/>
          </a:ln>
          <a:effectLst/>
        </p:spPr>
      </p:cxnSp>
      <p:cxnSp>
        <p:nvCxnSpPr>
          <p:cNvPr id="141" name="Straight Arrow Connector 140"/>
          <p:cNvCxnSpPr/>
          <p:nvPr/>
        </p:nvCxnSpPr>
        <p:spPr>
          <a:xfrm flipH="1">
            <a:off x="3554319" y="4453053"/>
            <a:ext cx="949990" cy="0"/>
          </a:xfrm>
          <a:prstGeom prst="straightConnector1">
            <a:avLst/>
          </a:prstGeom>
          <a:noFill/>
          <a:ln w="19050" cap="flat" cmpd="sng" algn="ctr">
            <a:solidFill>
              <a:schemeClr val="tx1"/>
            </a:solidFill>
            <a:prstDash val="solid"/>
            <a:headEnd type="triangle" w="sm" len="med"/>
            <a:tailEnd type="triangle" w="sm" len="med"/>
          </a:ln>
          <a:effectLst/>
        </p:spPr>
      </p:cxnSp>
      <p:sp>
        <p:nvSpPr>
          <p:cNvPr id="142" name="TextBox 40"/>
          <p:cNvSpPr txBox="1"/>
          <p:nvPr/>
        </p:nvSpPr>
        <p:spPr>
          <a:xfrm>
            <a:off x="3877340" y="4188667"/>
            <a:ext cx="284052" cy="307777"/>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mn-ea"/>
                <a:cs typeface="+mn-cs"/>
              </a:rPr>
              <a:t>L</a:t>
            </a:r>
          </a:p>
        </p:txBody>
      </p:sp>
      <p:cxnSp>
        <p:nvCxnSpPr>
          <p:cNvPr id="143" name="Straight Arrow Connector 142"/>
          <p:cNvCxnSpPr/>
          <p:nvPr/>
        </p:nvCxnSpPr>
        <p:spPr>
          <a:xfrm flipH="1">
            <a:off x="4595175" y="3598911"/>
            <a:ext cx="440475" cy="147485"/>
          </a:xfrm>
          <a:prstGeom prst="straightConnector1">
            <a:avLst/>
          </a:prstGeom>
          <a:noFill/>
          <a:ln w="19050" cap="flat" cmpd="sng" algn="ctr">
            <a:solidFill>
              <a:schemeClr val="tx1"/>
            </a:solidFill>
            <a:prstDash val="solid"/>
            <a:headEnd type="none" w="sm" len="med"/>
            <a:tailEnd type="triangle" w="sm" len="med"/>
          </a:ln>
          <a:effectLst/>
        </p:spPr>
      </p:cxnSp>
      <p:sp>
        <p:nvSpPr>
          <p:cNvPr id="144" name="TextBox 45"/>
          <p:cNvSpPr txBox="1"/>
          <p:nvPr/>
        </p:nvSpPr>
        <p:spPr>
          <a:xfrm>
            <a:off x="5035650" y="3413857"/>
            <a:ext cx="941283" cy="307777"/>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a:ea typeface="+mn-ea"/>
                <a:cs typeface="+mn-cs"/>
              </a:rPr>
              <a:t>Electrode</a:t>
            </a:r>
            <a:endParaRPr kumimoji="0" lang="en-US" sz="1400" b="0" i="0" u="none" strike="noStrike" kern="1200" cap="none" spc="0" normalizeH="0" baseline="0" noProof="0" dirty="0">
              <a:ln>
                <a:noFill/>
              </a:ln>
              <a:effectLst/>
              <a:uLnTx/>
              <a:uFillTx/>
              <a:latin typeface="Arial"/>
              <a:ea typeface="+mn-ea"/>
              <a:cs typeface="+mn-cs"/>
            </a:endParaRPr>
          </a:p>
        </p:txBody>
      </p:sp>
      <p:sp>
        <p:nvSpPr>
          <p:cNvPr id="145" name="TextBox 46"/>
          <p:cNvSpPr txBox="1"/>
          <p:nvPr/>
        </p:nvSpPr>
        <p:spPr>
          <a:xfrm>
            <a:off x="5058510" y="3982840"/>
            <a:ext cx="841897" cy="307777"/>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a:ea typeface="+mn-ea"/>
                <a:cs typeface="+mn-cs"/>
              </a:rPr>
              <a:t>Crucible</a:t>
            </a:r>
            <a:endParaRPr kumimoji="0" lang="en-US" sz="1400" b="0" i="0" u="none" strike="noStrike" kern="1200" cap="none" spc="0" normalizeH="0" baseline="0" noProof="0" dirty="0">
              <a:ln>
                <a:noFill/>
              </a:ln>
              <a:effectLst/>
              <a:uLnTx/>
              <a:uFillTx/>
              <a:latin typeface="Arial"/>
              <a:ea typeface="+mn-ea"/>
              <a:cs typeface="+mn-cs"/>
            </a:endParaRPr>
          </a:p>
        </p:txBody>
      </p:sp>
      <p:cxnSp>
        <p:nvCxnSpPr>
          <p:cNvPr id="146" name="Straight Arrow Connector 145"/>
          <p:cNvCxnSpPr/>
          <p:nvPr/>
        </p:nvCxnSpPr>
        <p:spPr>
          <a:xfrm flipH="1">
            <a:off x="4648463" y="4162415"/>
            <a:ext cx="410047" cy="0"/>
          </a:xfrm>
          <a:prstGeom prst="straightConnector1">
            <a:avLst/>
          </a:prstGeom>
          <a:noFill/>
          <a:ln w="19050" cap="flat" cmpd="sng" algn="ctr">
            <a:solidFill>
              <a:schemeClr val="tx1"/>
            </a:solidFill>
            <a:prstDash val="solid"/>
            <a:headEnd type="none" w="sm" len="med"/>
            <a:tailEnd type="triangle" w="sm" len="med"/>
          </a:ln>
          <a:effectLst/>
        </p:spPr>
      </p:cxnSp>
      <p:sp>
        <p:nvSpPr>
          <p:cNvPr id="147" name="TextBox 54"/>
          <p:cNvSpPr txBox="1"/>
          <p:nvPr/>
        </p:nvSpPr>
        <p:spPr>
          <a:xfrm>
            <a:off x="3126907" y="4283902"/>
            <a:ext cx="304892" cy="307777"/>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a:ea typeface="+mn-ea"/>
                <a:cs typeface="+mn-cs"/>
              </a:rPr>
              <a:t>A</a:t>
            </a:r>
            <a:endParaRPr kumimoji="0" lang="en-US" sz="1400" b="0" i="0" u="none" strike="noStrike" kern="1200" cap="none" spc="0" normalizeH="0" baseline="0" noProof="0" dirty="0">
              <a:ln>
                <a:noFill/>
              </a:ln>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8" name="TextBox 56"/>
              <p:cNvSpPr txBox="1"/>
              <p:nvPr/>
            </p:nvSpPr>
            <p:spPr>
              <a:xfrm>
                <a:off x="6480555" y="3923162"/>
                <a:ext cx="1996829" cy="622350"/>
              </a:xfrm>
              <a:prstGeom prst="rect">
                <a:avLst/>
              </a:prstGeom>
              <a:noFill/>
            </p:spPr>
            <p:txBody>
              <a:bodyPr wrap="non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𝑅</m:t>
                      </m:r>
                      <m:r>
                        <a:rPr kumimoji="0" lang="en-GB"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𝜌</m:t>
                      </m:r>
                      <m:f>
                        <m:fPr>
                          <m:ctrlPr>
                            <a:rPr kumimoji="0" lang="en-GB"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𝑙</m:t>
                          </m:r>
                        </m:num>
                        <m:den>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𝐴</m:t>
                          </m:r>
                        </m:den>
                      </m:f>
                      <m: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d>
                        <m:dPr>
                          <m:ctrlP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dPr>
                        <m:e>
                          <m:f>
                            <m:fPr>
                              <m:ctrlP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1</m:t>
                              </m:r>
                            </m:num>
                            <m:den>
                              <m: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𝜎</m:t>
                              </m:r>
                            </m:den>
                          </m:f>
                        </m:e>
                      </m:d>
                      <m:d>
                        <m:dPr>
                          <m:ctrlP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dPr>
                        <m:e>
                          <m:f>
                            <m:fPr>
                              <m:ctrlPr>
                                <a:rPr kumimoji="0" lang="en-GB"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US" altLang="zh-CN"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𝑙</m:t>
                              </m:r>
                            </m:num>
                            <m:den>
                              <m:r>
                                <a:rPr kumimoji="0" lang="en-US" altLang="zh-CN" sz="18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𝐴</m:t>
                              </m:r>
                            </m:den>
                          </m:f>
                        </m:e>
                      </m:d>
                    </m:oMath>
                  </m:oMathPara>
                </a14:m>
                <a:endParaRPr kumimoji="0" lang="en-GB" sz="1800" b="0" i="1"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148" name="TextBox 56"/>
              <p:cNvSpPr txBox="1">
                <a:spLocks noRot="1" noChangeAspect="1" noMove="1" noResize="1" noEditPoints="1" noAdjustHandles="1" noChangeArrowheads="1" noChangeShapeType="1" noTextEdit="1"/>
              </p:cNvSpPr>
              <p:nvPr/>
            </p:nvSpPr>
            <p:spPr>
              <a:xfrm>
                <a:off x="6480555" y="3923162"/>
                <a:ext cx="1996829" cy="622350"/>
              </a:xfrm>
              <a:prstGeom prst="rect">
                <a:avLst/>
              </a:prstGeom>
              <a:blipFill>
                <a:blip r:embed="rId4"/>
                <a:stretch>
                  <a:fillRect/>
                </a:stretch>
              </a:blipFill>
            </p:spPr>
            <p:txBody>
              <a:bodyPr/>
              <a:lstStyle/>
              <a:p>
                <a:r>
                  <a:rPr lang="en-US">
                    <a:noFill/>
                  </a:rPr>
                  <a:t> </a:t>
                </a:r>
              </a:p>
            </p:txBody>
          </p:sp>
        </mc:Fallback>
      </mc:AlternateContent>
      <p:sp>
        <p:nvSpPr>
          <p:cNvPr id="149" name="TextBox 46"/>
          <p:cNvSpPr txBox="1"/>
          <p:nvPr/>
        </p:nvSpPr>
        <p:spPr>
          <a:xfrm>
            <a:off x="5065543" y="4578185"/>
            <a:ext cx="543739" cy="307777"/>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a:ea typeface="+mn-ea"/>
                <a:cs typeface="+mn-cs"/>
              </a:rPr>
              <a:t>Slag</a:t>
            </a:r>
            <a:endParaRPr kumimoji="0" lang="en-US" sz="1400" b="0" i="0" u="none" strike="noStrike" kern="1200" cap="none" spc="0" normalizeH="0" baseline="0" noProof="0" dirty="0">
              <a:ln>
                <a:noFill/>
              </a:ln>
              <a:effectLst/>
              <a:uLnTx/>
              <a:uFillTx/>
              <a:latin typeface="Arial"/>
              <a:ea typeface="+mn-ea"/>
              <a:cs typeface="+mn-cs"/>
            </a:endParaRPr>
          </a:p>
        </p:txBody>
      </p:sp>
      <p:cxnSp>
        <p:nvCxnSpPr>
          <p:cNvPr id="150" name="Straight Arrow Connector 149"/>
          <p:cNvCxnSpPr/>
          <p:nvPr/>
        </p:nvCxnSpPr>
        <p:spPr>
          <a:xfrm flipH="1" flipV="1">
            <a:off x="4401355" y="4624198"/>
            <a:ext cx="664189" cy="133563"/>
          </a:xfrm>
          <a:prstGeom prst="straightConnector1">
            <a:avLst/>
          </a:prstGeom>
          <a:noFill/>
          <a:ln w="19050" cap="flat" cmpd="sng" algn="ctr">
            <a:solidFill>
              <a:schemeClr val="tx1"/>
            </a:solidFill>
            <a:prstDash val="solid"/>
            <a:headEnd type="none" w="sm" len="med"/>
            <a:tailEnd type="triangle" w="sm" len="med"/>
          </a:ln>
          <a:effectLst/>
        </p:spPr>
      </p:cxnSp>
    </p:spTree>
    <p:extLst>
      <p:ext uri="{BB962C8B-B14F-4D97-AF65-F5344CB8AC3E}">
        <p14:creationId xmlns:p14="http://schemas.microsoft.com/office/powerpoint/2010/main" val="531516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21"/>
          <p:cNvPicPr>
            <a:picLocks noChangeAspect="1" noChangeArrowheads="1"/>
          </p:cNvPicPr>
          <p:nvPr/>
        </p:nvPicPr>
        <p:blipFill>
          <a:blip r:embed="rId3">
            <a:extLst>
              <a:ext uri="{28A0092B-C50C-407E-A947-70E740481C1C}">
                <a14:useLocalDpi xmlns:a14="http://schemas.microsoft.com/office/drawing/2010/main" val="0"/>
              </a:ext>
            </a:extLst>
          </a:blip>
          <a:srcRect t="9799" b="3667"/>
          <a:stretch>
            <a:fillRect/>
          </a:stretch>
        </p:blipFill>
        <p:spPr bwMode="auto">
          <a:xfrm>
            <a:off x="3254525" y="821041"/>
            <a:ext cx="6438900" cy="393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383438"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15</a:t>
            </a:r>
            <a:endParaRPr lang="en-US" sz="1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143384" y="85429"/>
            <a:ext cx="8334000"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Results – Evaluation of accuracy</a:t>
            </a:r>
            <a:endParaRPr lang="en-US" sz="3600" dirty="0">
              <a:latin typeface="+mn-lt"/>
            </a:endParaRPr>
          </a:p>
        </p:txBody>
      </p:sp>
      <mc:AlternateContent xmlns:mc="http://schemas.openxmlformats.org/markup-compatibility/2006" xmlns:a14="http://schemas.microsoft.com/office/drawing/2010/main">
        <mc:Choice Requires="a14">
          <p:sp>
            <p:nvSpPr>
              <p:cNvPr id="8" name="TextBox 7"/>
              <p:cNvSpPr txBox="1"/>
              <p:nvPr/>
            </p:nvSpPr>
            <p:spPr>
              <a:xfrm>
                <a:off x="780949" y="4414757"/>
                <a:ext cx="5800826" cy="187032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Arrhenius </a:t>
                </a:r>
                <a:r>
                  <a:rPr lang="en-US" sz="2000" dirty="0"/>
                  <a:t>equation</a:t>
                </a:r>
                <a:r>
                  <a:rPr lang="en-US" sz="2000" dirty="0" smtClean="0"/>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𝜎</m:t>
                      </m:r>
                      <m:r>
                        <a:rPr lang="en-US" i="1">
                          <a:latin typeface="Cambria Math" panose="02040503050406030204" pitchFamily="18" charset="0"/>
                        </a:rPr>
                        <m:t>=</m:t>
                      </m:r>
                      <m:r>
                        <a:rPr lang="en-US" i="1">
                          <a:latin typeface="Cambria Math" panose="02040503050406030204" pitchFamily="18" charset="0"/>
                        </a:rPr>
                        <m:t>𝐴</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𝑅𝑇</m:t>
                      </m:r>
                      <m:r>
                        <a:rPr lang="en-US" i="1">
                          <a:latin typeface="Cambria Math" panose="02040503050406030204" pitchFamily="18" charset="0"/>
                        </a:rPr>
                        <m:t>)</m:t>
                      </m:r>
                    </m:oMath>
                  </m:oMathPara>
                </a14:m>
                <a:endParaRPr lang="en-GB" sz="2000" dirty="0" smtClean="0"/>
              </a:p>
              <a:p>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r>
                            <a:rPr lang="en-GB" sz="2000" i="1">
                              <a:latin typeface="Cambria Math" panose="02040503050406030204" pitchFamily="18" charset="0"/>
                              <a:ea typeface="Cambria Math" panose="02040503050406030204" pitchFamily="18" charset="0"/>
                            </a:rPr>
                            <m:t>𝜎</m:t>
                          </m:r>
                        </m:e>
                      </m:func>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𝑇</m:t>
                      </m:r>
                    </m:oMath>
                  </m:oMathPara>
                </a14:m>
                <a:endParaRPr lang="en-GB" sz="2000" dirty="0" smtClean="0"/>
              </a:p>
              <a:p>
                <a:endParaRPr lang="en-GB" sz="2000" dirty="0" smtClean="0"/>
              </a:p>
              <a:p>
                <a:pPr marL="285750" indent="-285750">
                  <a:buFont typeface="Arial" panose="020B0604020202020204" pitchFamily="34" charset="0"/>
                  <a:buChar char="•"/>
                </a:pPr>
                <a:r>
                  <a:rPr lang="en-US" altLang="zh-CN" sz="2000" dirty="0" smtClean="0"/>
                  <a:t>Consistent with previous results in literature</a:t>
                </a:r>
                <a:endParaRPr lang="en-GB" sz="20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80949" y="4414757"/>
                <a:ext cx="5800826" cy="1870320"/>
              </a:xfrm>
              <a:prstGeom prst="rect">
                <a:avLst/>
              </a:prstGeom>
              <a:blipFill>
                <a:blip r:embed="rId5"/>
                <a:stretch>
                  <a:fillRect l="-945" t="-1629"/>
                </a:stretch>
              </a:blipFill>
            </p:spPr>
            <p:txBody>
              <a:bodyPr/>
              <a:lstStyle/>
              <a:p>
                <a:r>
                  <a:rPr lang="en-US">
                    <a:noFill/>
                  </a:rPr>
                  <a:t> </a:t>
                </a:r>
              </a:p>
            </p:txBody>
          </p:sp>
        </mc:Fallback>
      </mc:AlternateContent>
      <p:sp>
        <p:nvSpPr>
          <p:cNvPr id="9" name="TextBox 28"/>
          <p:cNvSpPr txBox="1"/>
          <p:nvPr/>
        </p:nvSpPr>
        <p:spPr>
          <a:xfrm>
            <a:off x="780949" y="759236"/>
            <a:ext cx="1728550"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EC of slag A</a:t>
            </a:r>
          </a:p>
        </p:txBody>
      </p:sp>
    </p:spTree>
    <p:extLst>
      <p:ext uri="{BB962C8B-B14F-4D97-AF65-F5344CB8AC3E}">
        <p14:creationId xmlns:p14="http://schemas.microsoft.com/office/powerpoint/2010/main" val="402689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p:nvPr/>
        </p:nvSpPr>
        <p:spPr>
          <a:xfrm>
            <a:off x="1455483" y="1373145"/>
            <a:ext cx="6472634" cy="3277820"/>
          </a:xfrm>
          <a:prstGeom prst="rect">
            <a:avLst/>
          </a:prstGeom>
          <a:noFill/>
        </p:spPr>
        <p:txBody>
          <a:bodyPr wrap="square" rtlCol="0">
            <a:spAutoFit/>
          </a:bodyPr>
          <a:lstStyle/>
          <a:p>
            <a:pPr marL="571500" indent="-457200">
              <a:lnSpc>
                <a:spcPct val="150000"/>
              </a:lnSpc>
              <a:spcBef>
                <a:spcPts val="580"/>
              </a:spcBef>
              <a:buSzPct val="110000"/>
              <a:buFont typeface="Arial" panose="020B0604020202020204" pitchFamily="34" charset="0"/>
              <a:buChar char="•"/>
            </a:pPr>
            <a:r>
              <a:rPr lang="en-US" altLang="zh-CN" sz="3200" dirty="0" smtClean="0">
                <a:cs typeface="Arial" pitchFamily="34" charset="0"/>
              </a:rPr>
              <a:t>Introduction</a:t>
            </a:r>
          </a:p>
          <a:p>
            <a:pPr marL="571500" indent="-457200">
              <a:lnSpc>
                <a:spcPct val="150000"/>
              </a:lnSpc>
              <a:spcBef>
                <a:spcPts val="580"/>
              </a:spcBef>
              <a:buSzPct val="110000"/>
              <a:buFont typeface="Arial" panose="020B0604020202020204" pitchFamily="34" charset="0"/>
              <a:buChar char="•"/>
            </a:pPr>
            <a:r>
              <a:rPr lang="en-US" altLang="zh-CN" sz="3200" dirty="0" smtClean="0">
                <a:cs typeface="Arial" pitchFamily="34" charset="0"/>
              </a:rPr>
              <a:t>Experiments</a:t>
            </a:r>
          </a:p>
          <a:p>
            <a:pPr marL="571500" indent="-457200">
              <a:lnSpc>
                <a:spcPct val="150000"/>
              </a:lnSpc>
              <a:spcBef>
                <a:spcPts val="580"/>
              </a:spcBef>
              <a:buSzPct val="110000"/>
              <a:buFont typeface="Arial" panose="020B0604020202020204" pitchFamily="34" charset="0"/>
              <a:buChar char="•"/>
            </a:pPr>
            <a:r>
              <a:rPr lang="en-US" altLang="zh-CN" sz="3200" dirty="0" smtClean="0">
                <a:cs typeface="Arial" pitchFamily="34" charset="0"/>
              </a:rPr>
              <a:t>Results and discussion</a:t>
            </a:r>
          </a:p>
          <a:p>
            <a:pPr marL="571500" indent="-457200">
              <a:lnSpc>
                <a:spcPct val="150000"/>
              </a:lnSpc>
              <a:spcBef>
                <a:spcPts val="580"/>
              </a:spcBef>
              <a:buSzPct val="110000"/>
              <a:buFont typeface="Arial" panose="020B0604020202020204" pitchFamily="34" charset="0"/>
              <a:buChar char="•"/>
            </a:pPr>
            <a:r>
              <a:rPr lang="en-US" altLang="zh-CN" sz="3200" dirty="0" smtClean="0">
                <a:cs typeface="Arial" pitchFamily="34" charset="0"/>
              </a:rPr>
              <a:t>Conclusions and future plans</a:t>
            </a:r>
            <a:endParaRPr lang="en-US" altLang="zh-CN" sz="3200" dirty="0">
              <a:cs typeface="Arial" pitchFamily="34" charset="0"/>
            </a:endParaRPr>
          </a:p>
        </p:txBody>
      </p:sp>
      <p:sp>
        <p:nvSpPr>
          <p:cNvPr id="21" name="Title 1"/>
          <p:cNvSpPr>
            <a:spLocks noGrp="1"/>
          </p:cNvSpPr>
          <p:nvPr>
            <p:ph type="title"/>
          </p:nvPr>
        </p:nvSpPr>
        <p:spPr>
          <a:xfrm>
            <a:off x="143384" y="85429"/>
            <a:ext cx="8334000" cy="488745"/>
          </a:xfrm>
        </p:spPr>
        <p:txBody>
          <a:bodyPr>
            <a:noAutofit/>
          </a:bodyPr>
          <a:lstStyle/>
          <a:p>
            <a:r>
              <a:rPr lang="en-US" sz="3600" dirty="0" smtClean="0">
                <a:latin typeface="+mn-lt"/>
              </a:rPr>
              <a:t>Contents</a:t>
            </a:r>
            <a:endParaRPr lang="en-US" sz="3600" dirty="0">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23" name="TextBox 22"/>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87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384" y="906606"/>
            <a:ext cx="8802416" cy="2923877"/>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cs typeface="Times New Roman" panose="02020603050405020304" pitchFamily="18" charset="0"/>
              </a:rPr>
              <a:t>45 million </a:t>
            </a:r>
            <a:r>
              <a:rPr lang="en-US" sz="2000" dirty="0" smtClean="0">
                <a:cs typeface="Times New Roman" panose="02020603050405020304" pitchFamily="18" charset="0"/>
              </a:rPr>
              <a:t>to</a:t>
            </a:r>
            <a:r>
              <a:rPr lang="en-US" altLang="zh-CN" sz="2000" dirty="0" smtClean="0">
                <a:cs typeface="Times New Roman" panose="02020603050405020304" pitchFamily="18" charset="0"/>
              </a:rPr>
              <a:t>n</a:t>
            </a:r>
            <a:r>
              <a:rPr lang="en-US" sz="2000" dirty="0" smtClean="0">
                <a:cs typeface="Times New Roman" panose="02020603050405020304" pitchFamily="18" charset="0"/>
              </a:rPr>
              <a:t>s of ferrous slag</a:t>
            </a:r>
            <a:endParaRPr lang="en-US" sz="2000" dirty="0" smtClean="0">
              <a:cs typeface="Times New Roman" panose="02020603050405020304" pitchFamily="18" charset="0"/>
            </a:endParaRPr>
          </a:p>
          <a:p>
            <a:pPr marL="342900" indent="-342900">
              <a:buFont typeface="Wingdings" panose="05000000000000000000" pitchFamily="2" charset="2"/>
              <a:buChar char="§"/>
            </a:pPr>
            <a:endParaRPr lang="en-US" dirty="0" smtClean="0">
              <a:solidFill>
                <a:srgbClr val="000000"/>
              </a:solidFill>
              <a:cs typeface="Times New Roman" panose="02020603050405020304" pitchFamily="18" charset="0"/>
            </a:endParaRPr>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smtClean="0"/>
          </a:p>
          <a:p>
            <a:pPr marL="342900" indent="-342900">
              <a:buFont typeface="Arial" panose="020B0604020202020204" pitchFamily="34" charset="0"/>
              <a:buChar char="•"/>
            </a:pPr>
            <a:r>
              <a:rPr lang="en-US" altLang="zh-CN" sz="2000" dirty="0" smtClean="0">
                <a:cs typeface="Times New Roman" panose="02020603050405020304" pitchFamily="18" charset="0"/>
              </a:rPr>
              <a:t>The </a:t>
            </a:r>
            <a:r>
              <a:rPr lang="en-US" altLang="zh-CN" sz="2000" dirty="0">
                <a:solidFill>
                  <a:schemeClr val="accent2"/>
                </a:solidFill>
                <a:cs typeface="Times New Roman" panose="02020603050405020304" pitchFamily="18" charset="0"/>
              </a:rPr>
              <a:t>crystallization behavior </a:t>
            </a:r>
            <a:r>
              <a:rPr lang="en-US" altLang="zh-CN" sz="2000" dirty="0">
                <a:cs typeface="Times New Roman" panose="02020603050405020304" pitchFamily="18" charset="0"/>
              </a:rPr>
              <a:t>of the slag cannot be measured </a:t>
            </a:r>
            <a:r>
              <a:rPr lang="en-US" altLang="zh-CN" sz="2000" dirty="0" smtClean="0">
                <a:cs typeface="Times New Roman" panose="02020603050405020304" pitchFamily="18" charset="0"/>
              </a:rPr>
              <a:t>online.</a:t>
            </a:r>
            <a:endParaRPr lang="en-US" altLang="zh-CN" sz="2000" dirty="0">
              <a:cs typeface="Times New Roman" panose="02020603050405020304" pitchFamily="18" charset="0"/>
            </a:endParaRPr>
          </a:p>
        </p:txBody>
      </p:sp>
      <p:cxnSp>
        <p:nvCxnSpPr>
          <p:cNvPr id="7" name="Straight Arrow Connector 6"/>
          <p:cNvCxnSpPr/>
          <p:nvPr/>
        </p:nvCxnSpPr>
        <p:spPr>
          <a:xfrm flipH="1">
            <a:off x="3847349" y="2344864"/>
            <a:ext cx="936593"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82908" y="2175587"/>
            <a:ext cx="1473173" cy="338554"/>
          </a:xfrm>
          <a:prstGeom prst="rect">
            <a:avLst/>
          </a:prstGeom>
          <a:noFill/>
          <a:ln w="25400">
            <a:solidFill>
              <a:schemeClr val="tx1"/>
            </a:solidFill>
          </a:ln>
        </p:spPr>
        <p:txBody>
          <a:bodyPr wrap="square" rtlCol="0">
            <a:spAutoFit/>
          </a:bodyPr>
          <a:lstStyle/>
          <a:p>
            <a:r>
              <a:rPr lang="en-US" altLang="zh-CN" sz="1600" dirty="0" smtClean="0">
                <a:cs typeface="Times New Roman" panose="02020603050405020304" pitchFamily="18" charset="0"/>
              </a:rPr>
              <a:t>Desired phases</a:t>
            </a:r>
            <a:endParaRPr lang="en-GB" sz="1600" dirty="0">
              <a:cs typeface="Times New Roman" panose="02020603050405020304" pitchFamily="18" charset="0"/>
            </a:endParaRPr>
          </a:p>
        </p:txBody>
      </p:sp>
      <p:sp>
        <p:nvSpPr>
          <p:cNvPr id="10" name="TextBox 9"/>
          <p:cNvSpPr txBox="1"/>
          <p:nvPr/>
        </p:nvSpPr>
        <p:spPr>
          <a:xfrm>
            <a:off x="3721732" y="1904410"/>
            <a:ext cx="1187826" cy="338554"/>
          </a:xfrm>
          <a:prstGeom prst="rect">
            <a:avLst/>
          </a:prstGeom>
          <a:noFill/>
        </p:spPr>
        <p:txBody>
          <a:bodyPr wrap="none" rtlCol="0">
            <a:spAutoFit/>
          </a:bodyPr>
          <a:lstStyle/>
          <a:p>
            <a:r>
              <a:rPr lang="en-US" altLang="zh-CN" sz="1600" dirty="0" smtClean="0">
                <a:cs typeface="Times New Roman" panose="02020603050405020304" pitchFamily="18" charset="0"/>
              </a:rPr>
              <a:t>Cooling rate</a:t>
            </a:r>
            <a:endParaRPr lang="en-GB" sz="1600" dirty="0">
              <a:cs typeface="Times New Roman" panose="02020603050405020304" pitchFamily="18" charset="0"/>
            </a:endParaRPr>
          </a:p>
        </p:txBody>
      </p:sp>
      <p:cxnSp>
        <p:nvCxnSpPr>
          <p:cNvPr id="11" name="Straight Arrow Connector 10"/>
          <p:cNvCxnSpPr/>
          <p:nvPr/>
        </p:nvCxnSpPr>
        <p:spPr>
          <a:xfrm flipV="1">
            <a:off x="6802492" y="1918085"/>
            <a:ext cx="1044000" cy="2701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31503" y="1682930"/>
            <a:ext cx="1159292" cy="338554"/>
          </a:xfrm>
          <a:prstGeom prst="rect">
            <a:avLst/>
          </a:prstGeom>
          <a:noFill/>
        </p:spPr>
        <p:txBody>
          <a:bodyPr wrap="none" rtlCol="0">
            <a:spAutoFit/>
          </a:bodyPr>
          <a:lstStyle/>
          <a:p>
            <a:r>
              <a:rPr lang="en-US" altLang="zh-CN" sz="1600" dirty="0" smtClean="0">
                <a:cs typeface="Times New Roman" panose="02020603050405020304" pitchFamily="18" charset="0"/>
              </a:rPr>
              <a:t>Amorphous</a:t>
            </a:r>
            <a:endParaRPr lang="en-GB" sz="1600" dirty="0">
              <a:cs typeface="Times New Roman" panose="02020603050405020304" pitchFamily="18" charset="0"/>
            </a:endParaRPr>
          </a:p>
        </p:txBody>
      </p:sp>
      <p:sp>
        <p:nvSpPr>
          <p:cNvPr id="13" name="TextBox 12"/>
          <p:cNvSpPr txBox="1"/>
          <p:nvPr/>
        </p:nvSpPr>
        <p:spPr>
          <a:xfrm>
            <a:off x="8135862" y="2699254"/>
            <a:ext cx="746423" cy="338554"/>
          </a:xfrm>
          <a:prstGeom prst="rect">
            <a:avLst/>
          </a:prstGeom>
          <a:noFill/>
        </p:spPr>
        <p:txBody>
          <a:bodyPr wrap="none" rtlCol="0">
            <a:spAutoFit/>
          </a:bodyPr>
          <a:lstStyle/>
          <a:p>
            <a:r>
              <a:rPr lang="en-US" altLang="zh-CN" sz="1600" dirty="0" smtClean="0">
                <a:cs typeface="Times New Roman" panose="02020603050405020304" pitchFamily="18" charset="0"/>
              </a:rPr>
              <a:t>Crysta</a:t>
            </a:r>
            <a:r>
              <a:rPr lang="en-US" altLang="zh-CN" sz="1600" dirty="0">
                <a:cs typeface="Times New Roman" panose="02020603050405020304" pitchFamily="18" charset="0"/>
              </a:rPr>
              <a:t>l</a:t>
            </a:r>
            <a:endParaRPr lang="en-GB" sz="1600" dirty="0">
              <a:cs typeface="Times New Roman" panose="02020603050405020304" pitchFamily="18" charset="0"/>
            </a:endParaRPr>
          </a:p>
        </p:txBody>
      </p:sp>
      <p:cxnSp>
        <p:nvCxnSpPr>
          <p:cNvPr id="14" name="Straight Arrow Connector 13"/>
          <p:cNvCxnSpPr/>
          <p:nvPr/>
        </p:nvCxnSpPr>
        <p:spPr>
          <a:xfrm>
            <a:off x="6802492" y="2596273"/>
            <a:ext cx="1044000" cy="27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01" name="Group 4100"/>
          <p:cNvGrpSpPr/>
          <p:nvPr/>
        </p:nvGrpSpPr>
        <p:grpSpPr>
          <a:xfrm>
            <a:off x="1451777" y="1329206"/>
            <a:ext cx="2121924" cy="2091361"/>
            <a:chOff x="908754" y="1314403"/>
            <a:chExt cx="2121924" cy="2091361"/>
          </a:xfrm>
        </p:grpSpPr>
        <p:pic>
          <p:nvPicPr>
            <p:cNvPr id="15" name="Picture 8" descr="http://www.euroslag.com/uploads/pics/Products_klein.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68"/>
            <a:stretch/>
          </p:blipFill>
          <p:spPr bwMode="auto">
            <a:xfrm flipH="1">
              <a:off x="908754" y="1314403"/>
              <a:ext cx="2070382" cy="20570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72751" y="1922741"/>
              <a:ext cx="857927" cy="584775"/>
            </a:xfrm>
            <a:prstGeom prst="rect">
              <a:avLst/>
            </a:prstGeom>
            <a:noFill/>
          </p:spPr>
          <p:txBody>
            <a:bodyPr wrap="none" rtlCol="0">
              <a:spAutoFit/>
            </a:bodyPr>
            <a:lstStyle>
              <a:defPPr>
                <a:defRPr lang="nl-BE"/>
              </a:defPPr>
              <a:lvl1pPr>
                <a:defRPr sz="1600">
                  <a:solidFill>
                    <a:schemeClr val="bg1"/>
                  </a:solidFill>
                </a:defRPr>
              </a:lvl1pPr>
            </a:lstStyle>
            <a:p>
              <a:r>
                <a:rPr lang="en-US" dirty="0" smtClean="0"/>
                <a:t>Molten </a:t>
              </a:r>
            </a:p>
            <a:p>
              <a:r>
                <a:rPr lang="en-US" dirty="0" smtClean="0"/>
                <a:t>slag</a:t>
              </a:r>
              <a:endParaRPr lang="en-US" dirty="0"/>
            </a:p>
          </p:txBody>
        </p:sp>
        <p:sp>
          <p:nvSpPr>
            <p:cNvPr id="18" name="TextBox 17"/>
            <p:cNvSpPr txBox="1"/>
            <p:nvPr/>
          </p:nvSpPr>
          <p:spPr>
            <a:xfrm>
              <a:off x="1854680" y="3067210"/>
              <a:ext cx="1050288" cy="338554"/>
            </a:xfrm>
            <a:prstGeom prst="rect">
              <a:avLst/>
            </a:prstGeom>
            <a:noFill/>
          </p:spPr>
          <p:txBody>
            <a:bodyPr wrap="none" rtlCol="0">
              <a:spAutoFit/>
            </a:bodyPr>
            <a:lstStyle/>
            <a:p>
              <a:r>
                <a:rPr lang="en-US" sz="1600" dirty="0" smtClean="0">
                  <a:solidFill>
                    <a:schemeClr val="bg1"/>
                  </a:solidFill>
                </a:rPr>
                <a:t>Slag yard</a:t>
              </a:r>
              <a:endParaRPr lang="en-US" sz="1600" dirty="0">
                <a:solidFill>
                  <a:schemeClr val="bg1"/>
                </a:solidFill>
              </a:endParaRPr>
            </a:p>
          </p:txBody>
        </p:sp>
        <p:sp>
          <p:nvSpPr>
            <p:cNvPr id="19" name="TextBox 18"/>
            <p:cNvSpPr txBox="1"/>
            <p:nvPr/>
          </p:nvSpPr>
          <p:spPr>
            <a:xfrm>
              <a:off x="960296" y="1659921"/>
              <a:ext cx="936475" cy="338554"/>
            </a:xfrm>
            <a:prstGeom prst="rect">
              <a:avLst/>
            </a:prstGeom>
            <a:noFill/>
          </p:spPr>
          <p:txBody>
            <a:bodyPr wrap="none" rtlCol="0">
              <a:spAutoFit/>
            </a:bodyPr>
            <a:lstStyle>
              <a:defPPr>
                <a:defRPr lang="nl-BE"/>
              </a:defPPr>
              <a:lvl1pPr>
                <a:defRPr sz="1600">
                  <a:solidFill>
                    <a:schemeClr val="bg1"/>
                  </a:solidFill>
                </a:defRPr>
              </a:lvl1pPr>
            </a:lstStyle>
            <a:p>
              <a:r>
                <a:rPr lang="en-US" dirty="0"/>
                <a:t>Slag pot</a:t>
              </a: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455" y="2402003"/>
            <a:ext cx="1342610" cy="101983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4979" y="1334635"/>
            <a:ext cx="1345086" cy="1000006"/>
          </a:xfrm>
          <a:prstGeom prst="rect">
            <a:avLst/>
          </a:prstGeom>
        </p:spPr>
      </p:pic>
      <p:sp>
        <p:nvSpPr>
          <p:cNvPr id="26" name="Title 1"/>
          <p:cNvSpPr>
            <a:spLocks noGrp="1"/>
          </p:cNvSpPr>
          <p:nvPr>
            <p:ph type="title"/>
          </p:nvPr>
        </p:nvSpPr>
        <p:spPr>
          <a:xfrm>
            <a:off x="143384" y="85429"/>
            <a:ext cx="8334000" cy="488745"/>
          </a:xfrm>
        </p:spPr>
        <p:txBody>
          <a:bodyPr>
            <a:noAutofit/>
          </a:bodyPr>
          <a:lstStyle/>
          <a:p>
            <a:r>
              <a:rPr lang="en-US" altLang="zh-CN" sz="3600" dirty="0" smtClean="0">
                <a:latin typeface="+mn-lt"/>
              </a:rPr>
              <a:t>Introduction - </a:t>
            </a:r>
            <a:r>
              <a:rPr lang="en-US" sz="3600" dirty="0" smtClean="0">
                <a:latin typeface="+mn-lt"/>
              </a:rPr>
              <a:t>Background</a:t>
            </a:r>
            <a:endParaRPr lang="en-US" sz="3600" dirty="0">
              <a:latin typeface="+mn-lt"/>
            </a:endParaRPr>
          </a:p>
        </p:txBody>
      </p:sp>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r="4429" b="28933"/>
          <a:stretch/>
        </p:blipFill>
        <p:spPr>
          <a:xfrm>
            <a:off x="1452272" y="3920497"/>
            <a:ext cx="2079824" cy="2062092"/>
          </a:xfrm>
          <a:prstGeom prst="rect">
            <a:avLst/>
          </a:prstGeom>
        </p:spPr>
      </p:pic>
      <p:cxnSp>
        <p:nvCxnSpPr>
          <p:cNvPr id="28" name="Straight Arrow Connector 27"/>
          <p:cNvCxnSpPr/>
          <p:nvPr/>
        </p:nvCxnSpPr>
        <p:spPr>
          <a:xfrm flipH="1" flipV="1">
            <a:off x="2149378" y="4213917"/>
            <a:ext cx="354144" cy="963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68837" y="4044639"/>
            <a:ext cx="1053494" cy="338554"/>
          </a:xfrm>
          <a:prstGeom prst="rect">
            <a:avLst/>
          </a:prstGeom>
          <a:noFill/>
        </p:spPr>
        <p:txBody>
          <a:bodyPr wrap="none" rtlCol="0">
            <a:spAutoFit/>
          </a:bodyPr>
          <a:lstStyle/>
          <a:p>
            <a:r>
              <a:rPr lang="en-US" sz="1600" dirty="0" smtClean="0">
                <a:solidFill>
                  <a:schemeClr val="bg1"/>
                </a:solidFill>
              </a:rPr>
              <a:t>Liquid slag</a:t>
            </a:r>
            <a:endParaRPr lang="en-US" sz="1600" dirty="0">
              <a:solidFill>
                <a:schemeClr val="bg1"/>
              </a:solidFill>
            </a:endParaRPr>
          </a:p>
        </p:txBody>
      </p:sp>
      <p:cxnSp>
        <p:nvCxnSpPr>
          <p:cNvPr id="34" name="Straight Arrow Connector 33"/>
          <p:cNvCxnSpPr/>
          <p:nvPr/>
        </p:nvCxnSpPr>
        <p:spPr>
          <a:xfrm flipH="1" flipV="1">
            <a:off x="2475012" y="4830136"/>
            <a:ext cx="208149" cy="1692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96544" y="4921875"/>
            <a:ext cx="826573" cy="338554"/>
          </a:xfrm>
          <a:prstGeom prst="rect">
            <a:avLst/>
          </a:prstGeom>
          <a:noFill/>
        </p:spPr>
        <p:txBody>
          <a:bodyPr wrap="none" rtlCol="0">
            <a:spAutoFit/>
          </a:bodyPr>
          <a:lstStyle/>
          <a:p>
            <a:r>
              <a:rPr lang="en-US" sz="1600" dirty="0" smtClean="0">
                <a:solidFill>
                  <a:schemeClr val="bg1"/>
                </a:solidFill>
              </a:rPr>
              <a:t>Crystals</a:t>
            </a:r>
            <a:endParaRPr lang="en-US" sz="1600" dirty="0">
              <a:solidFill>
                <a:schemeClr val="bg1"/>
              </a:solidFill>
            </a:endParaRPr>
          </a:p>
        </p:txBody>
      </p:sp>
      <p:cxnSp>
        <p:nvCxnSpPr>
          <p:cNvPr id="37" name="Straight Arrow Connector 36"/>
          <p:cNvCxnSpPr/>
          <p:nvPr/>
        </p:nvCxnSpPr>
        <p:spPr>
          <a:xfrm flipH="1">
            <a:off x="2549154" y="5163124"/>
            <a:ext cx="126081" cy="18904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71853" y="4331030"/>
            <a:ext cx="99815" cy="25118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47" name="TextBox 46"/>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p:txBody>
      </p:sp>
      <p:grpSp>
        <p:nvGrpSpPr>
          <p:cNvPr id="4102" name="Group 4101"/>
          <p:cNvGrpSpPr/>
          <p:nvPr/>
        </p:nvGrpSpPr>
        <p:grpSpPr>
          <a:xfrm>
            <a:off x="4782151" y="4041828"/>
            <a:ext cx="5931568" cy="1812124"/>
            <a:chOff x="4561817" y="4097120"/>
            <a:chExt cx="5931568" cy="1812124"/>
          </a:xfrm>
        </p:grpSpPr>
        <p:cxnSp>
          <p:nvCxnSpPr>
            <p:cNvPr id="49" name="Straight Connector 48"/>
            <p:cNvCxnSpPr/>
            <p:nvPr/>
          </p:nvCxnSpPr>
          <p:spPr>
            <a:xfrm>
              <a:off x="4818224" y="4881884"/>
              <a:ext cx="56751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13649"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61817"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-6</a:t>
              </a:r>
              <a:endParaRPr lang="en-US" sz="1600" baseline="30000" dirty="0">
                <a:latin typeface="Times New Roman" panose="02020603050405020304" pitchFamily="18" charset="0"/>
                <a:cs typeface="Times New Roman" panose="02020603050405020304" pitchFamily="18" charset="0"/>
              </a:endParaRPr>
            </a:p>
          </p:txBody>
        </p:sp>
        <p:cxnSp>
          <p:nvCxnSpPr>
            <p:cNvPr id="57" name="Straight Connector 56"/>
            <p:cNvCxnSpPr/>
            <p:nvPr/>
          </p:nvCxnSpPr>
          <p:spPr>
            <a:xfrm>
              <a:off x="5340545"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88713"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-5</a:t>
              </a:r>
              <a:endParaRPr lang="en-US" sz="1600" baseline="30000" dirty="0">
                <a:latin typeface="Times New Roman" panose="02020603050405020304" pitchFamily="18" charset="0"/>
                <a:cs typeface="Times New Roman" panose="02020603050405020304" pitchFamily="18" charset="0"/>
              </a:endParaRPr>
            </a:p>
          </p:txBody>
        </p:sp>
        <p:cxnSp>
          <p:nvCxnSpPr>
            <p:cNvPr id="59" name="Straight Connector 58"/>
            <p:cNvCxnSpPr/>
            <p:nvPr/>
          </p:nvCxnSpPr>
          <p:spPr>
            <a:xfrm>
              <a:off x="5867441"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15609"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-4</a:t>
              </a:r>
              <a:endParaRPr lang="en-US" sz="1600" baseline="30000" dirty="0">
                <a:latin typeface="Times New Roman" panose="02020603050405020304" pitchFamily="18" charset="0"/>
                <a:cs typeface="Times New Roman" panose="02020603050405020304" pitchFamily="18" charset="0"/>
              </a:endParaRPr>
            </a:p>
          </p:txBody>
        </p:sp>
        <p:cxnSp>
          <p:nvCxnSpPr>
            <p:cNvPr id="61" name="Straight Connector 60"/>
            <p:cNvCxnSpPr/>
            <p:nvPr/>
          </p:nvCxnSpPr>
          <p:spPr>
            <a:xfrm>
              <a:off x="6385511"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133679"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-3</a:t>
              </a:r>
              <a:endParaRPr lang="en-US" sz="1600" baseline="30000" dirty="0">
                <a:latin typeface="Times New Roman" panose="02020603050405020304" pitchFamily="18" charset="0"/>
                <a:cs typeface="Times New Roman" panose="02020603050405020304" pitchFamily="18" charset="0"/>
              </a:endParaRPr>
            </a:p>
          </p:txBody>
        </p:sp>
        <p:cxnSp>
          <p:nvCxnSpPr>
            <p:cNvPr id="63" name="Straight Connector 62"/>
            <p:cNvCxnSpPr/>
            <p:nvPr/>
          </p:nvCxnSpPr>
          <p:spPr>
            <a:xfrm>
              <a:off x="6912407"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60575"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-2</a:t>
              </a:r>
              <a:endParaRPr lang="en-US" sz="1600" baseline="30000" dirty="0">
                <a:latin typeface="Times New Roman" panose="02020603050405020304" pitchFamily="18" charset="0"/>
                <a:cs typeface="Times New Roman" panose="02020603050405020304" pitchFamily="18" charset="0"/>
              </a:endParaRPr>
            </a:p>
          </p:txBody>
        </p:sp>
        <p:cxnSp>
          <p:nvCxnSpPr>
            <p:cNvPr id="65" name="Straight Connector 64"/>
            <p:cNvCxnSpPr/>
            <p:nvPr/>
          </p:nvCxnSpPr>
          <p:spPr>
            <a:xfrm>
              <a:off x="7439303"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187471" y="4485351"/>
              <a:ext cx="50366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-1</a:t>
              </a:r>
              <a:endParaRPr lang="en-US" sz="1600" baseline="30000" dirty="0">
                <a:latin typeface="Times New Roman" panose="02020603050405020304" pitchFamily="18" charset="0"/>
                <a:cs typeface="Times New Roman" panose="02020603050405020304" pitchFamily="18" charset="0"/>
              </a:endParaRPr>
            </a:p>
          </p:txBody>
        </p:sp>
        <p:cxnSp>
          <p:nvCxnSpPr>
            <p:cNvPr id="68" name="Straight Connector 67"/>
            <p:cNvCxnSpPr/>
            <p:nvPr/>
          </p:nvCxnSpPr>
          <p:spPr>
            <a:xfrm>
              <a:off x="7980992"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834110" y="4485351"/>
              <a:ext cx="28725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a:t>
              </a:r>
              <a:endParaRPr lang="en-US" sz="1600" baseline="30000" dirty="0">
                <a:latin typeface="Times New Roman" panose="02020603050405020304" pitchFamily="18" charset="0"/>
                <a:cs typeface="Times New Roman" panose="02020603050405020304" pitchFamily="18" charset="0"/>
              </a:endParaRPr>
            </a:p>
          </p:txBody>
        </p:sp>
        <p:cxnSp>
          <p:nvCxnSpPr>
            <p:cNvPr id="70" name="Straight Connector 69"/>
            <p:cNvCxnSpPr/>
            <p:nvPr/>
          </p:nvCxnSpPr>
          <p:spPr>
            <a:xfrm>
              <a:off x="8507888"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305001" y="4485351"/>
              <a:ext cx="38985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endParaRPr lang="en-US" sz="1600" baseline="30000" dirty="0">
                <a:latin typeface="Times New Roman" panose="02020603050405020304" pitchFamily="18" charset="0"/>
                <a:cs typeface="Times New Roman" panose="02020603050405020304" pitchFamily="18" charset="0"/>
              </a:endParaRPr>
            </a:p>
          </p:txBody>
        </p:sp>
        <p:cxnSp>
          <p:nvCxnSpPr>
            <p:cNvPr id="72" name="Straight Connector 71"/>
            <p:cNvCxnSpPr/>
            <p:nvPr/>
          </p:nvCxnSpPr>
          <p:spPr>
            <a:xfrm>
              <a:off x="9034784"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839627" y="4485351"/>
              <a:ext cx="45878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2</a:t>
              </a:r>
              <a:endParaRPr lang="en-US" sz="1600" baseline="30000" dirty="0">
                <a:latin typeface="Times New Roman" panose="02020603050405020304" pitchFamily="18" charset="0"/>
                <a:cs typeface="Times New Roman" panose="02020603050405020304" pitchFamily="18" charset="0"/>
              </a:endParaRPr>
            </a:p>
          </p:txBody>
        </p:sp>
        <p:cxnSp>
          <p:nvCxnSpPr>
            <p:cNvPr id="74" name="Straight Connector 73"/>
            <p:cNvCxnSpPr/>
            <p:nvPr/>
          </p:nvCxnSpPr>
          <p:spPr>
            <a:xfrm>
              <a:off x="9552854"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301022" y="4485351"/>
              <a:ext cx="45878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3</a:t>
              </a:r>
              <a:endParaRPr lang="en-US" sz="1600" baseline="30000" dirty="0">
                <a:latin typeface="Times New Roman" panose="02020603050405020304" pitchFamily="18" charset="0"/>
                <a:cs typeface="Times New Roman" panose="02020603050405020304" pitchFamily="18" charset="0"/>
              </a:endParaRPr>
            </a:p>
          </p:txBody>
        </p:sp>
        <p:cxnSp>
          <p:nvCxnSpPr>
            <p:cNvPr id="76" name="Straight Connector 75"/>
            <p:cNvCxnSpPr/>
            <p:nvPr/>
          </p:nvCxnSpPr>
          <p:spPr>
            <a:xfrm>
              <a:off x="10079750" y="4805423"/>
              <a:ext cx="0" cy="14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9827918" y="4485351"/>
              <a:ext cx="45878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4</a:t>
              </a:r>
              <a:endParaRPr lang="en-US" sz="1600" baseline="30000" dirty="0">
                <a:latin typeface="Times New Roman" panose="02020603050405020304" pitchFamily="18" charset="0"/>
                <a:cs typeface="Times New Roman" panose="02020603050405020304" pitchFamily="18" charset="0"/>
              </a:endParaRPr>
            </a:p>
          </p:txBody>
        </p:sp>
        <p:sp>
          <p:nvSpPr>
            <p:cNvPr id="4097" name="TextBox 4096"/>
            <p:cNvSpPr txBox="1"/>
            <p:nvPr/>
          </p:nvSpPr>
          <p:spPr>
            <a:xfrm>
              <a:off x="5998748" y="4097120"/>
              <a:ext cx="3384773" cy="369332"/>
            </a:xfrm>
            <a:prstGeom prst="rect">
              <a:avLst/>
            </a:prstGeom>
            <a:noFill/>
          </p:spPr>
          <p:txBody>
            <a:bodyPr wrap="none" rtlCol="0">
              <a:spAutoFit/>
            </a:bodyPr>
            <a:lstStyle/>
            <a:p>
              <a:r>
                <a:rPr lang="en-US" b="1" dirty="0" smtClean="0"/>
                <a:t>Electrical conductivity (EC) in S/m</a:t>
              </a:r>
              <a:endParaRPr lang="en-US" b="1" dirty="0"/>
            </a:p>
          </p:txBody>
        </p:sp>
        <p:sp>
          <p:nvSpPr>
            <p:cNvPr id="4099" name="Rectangle 4098"/>
            <p:cNvSpPr/>
            <p:nvPr/>
          </p:nvSpPr>
          <p:spPr>
            <a:xfrm>
              <a:off x="4644628" y="4996629"/>
              <a:ext cx="1947587" cy="25200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tx1"/>
                  </a:solidFill>
                </a:rPr>
                <a:t>Igneous Rock</a:t>
              </a:r>
              <a:endParaRPr lang="en-US" sz="1400" b="1" dirty="0">
                <a:solidFill>
                  <a:schemeClr val="tx1"/>
                </a:solidFill>
              </a:endParaRPr>
            </a:p>
          </p:txBody>
        </p:sp>
        <p:sp>
          <p:nvSpPr>
            <p:cNvPr id="83" name="Rectangle 82"/>
            <p:cNvSpPr/>
            <p:nvPr/>
          </p:nvSpPr>
          <p:spPr>
            <a:xfrm>
              <a:off x="6972739" y="4996629"/>
              <a:ext cx="895028" cy="252000"/>
            </a:xfrm>
            <a:prstGeom prst="rect">
              <a:avLst/>
            </a:prstGeom>
            <a:solidFill>
              <a:schemeClr val="accent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smtClean="0">
                  <a:solidFill>
                    <a:schemeClr val="tx1"/>
                  </a:solidFill>
                </a:rPr>
                <a:t>Fresh water</a:t>
              </a:r>
              <a:endParaRPr lang="en-US" sz="1400" b="1" dirty="0">
                <a:solidFill>
                  <a:schemeClr val="tx1"/>
                </a:solidFill>
              </a:endParaRPr>
            </a:p>
          </p:txBody>
        </p:sp>
        <p:sp>
          <p:nvSpPr>
            <p:cNvPr id="85" name="Rectangle 84"/>
            <p:cNvSpPr/>
            <p:nvPr/>
          </p:nvSpPr>
          <p:spPr>
            <a:xfrm>
              <a:off x="8102318" y="4996629"/>
              <a:ext cx="376995" cy="372087"/>
            </a:xfrm>
            <a:prstGeom prst="rect">
              <a:avLst/>
            </a:prstGeom>
            <a:solidFill>
              <a:srgbClr val="9999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smtClean="0">
                  <a:solidFill>
                    <a:schemeClr val="tx1"/>
                  </a:solidFill>
                </a:rPr>
                <a:t>Sea water</a:t>
              </a:r>
              <a:endParaRPr lang="en-US" sz="1200" b="1" dirty="0">
                <a:solidFill>
                  <a:schemeClr val="tx1"/>
                </a:solidFill>
              </a:endParaRPr>
            </a:p>
          </p:txBody>
        </p:sp>
        <p:sp>
          <p:nvSpPr>
            <p:cNvPr id="86" name="Rectangle 85"/>
            <p:cNvSpPr/>
            <p:nvPr/>
          </p:nvSpPr>
          <p:spPr>
            <a:xfrm>
              <a:off x="9230233" y="4995544"/>
              <a:ext cx="652944" cy="252000"/>
            </a:xfrm>
            <a:prstGeom prst="rect">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smtClean="0">
                  <a:solidFill>
                    <a:schemeClr val="tx1"/>
                  </a:solidFill>
                </a:rPr>
                <a:t>Graphite</a:t>
              </a:r>
              <a:endParaRPr lang="en-US" sz="1400" b="1" dirty="0">
                <a:solidFill>
                  <a:schemeClr val="tx1"/>
                </a:solidFill>
              </a:endParaRPr>
            </a:p>
          </p:txBody>
        </p:sp>
        <p:sp>
          <p:nvSpPr>
            <p:cNvPr id="87" name="Rectangle 86"/>
            <p:cNvSpPr/>
            <p:nvPr/>
          </p:nvSpPr>
          <p:spPr>
            <a:xfrm>
              <a:off x="5867441" y="5326937"/>
              <a:ext cx="2113551" cy="252000"/>
            </a:xfrm>
            <a:prstGeom prst="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tx1"/>
                  </a:solidFill>
                </a:rPr>
                <a:t>Sedimentary Rock</a:t>
              </a:r>
              <a:endParaRPr lang="en-US" sz="1400" b="1" dirty="0">
                <a:solidFill>
                  <a:schemeClr val="tx1"/>
                </a:solidFill>
              </a:endParaRPr>
            </a:p>
          </p:txBody>
        </p:sp>
        <p:sp>
          <p:nvSpPr>
            <p:cNvPr id="88" name="Rectangle 87"/>
            <p:cNvSpPr/>
            <p:nvPr/>
          </p:nvSpPr>
          <p:spPr>
            <a:xfrm>
              <a:off x="8261632" y="5483459"/>
              <a:ext cx="652944" cy="425785"/>
            </a:xfrm>
            <a:prstGeom prst="rect">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400" b="1" dirty="0" smtClean="0">
                  <a:solidFill>
                    <a:schemeClr val="tx1"/>
                  </a:solidFill>
                </a:rPr>
                <a:t>Molten slag</a:t>
              </a:r>
              <a:endParaRPr lang="en-US" sz="1400" b="1" dirty="0">
                <a:solidFill>
                  <a:schemeClr val="tx1"/>
                </a:solidFill>
              </a:endParaRPr>
            </a:p>
          </p:txBody>
        </p:sp>
      </p:grpSp>
      <p:sp>
        <p:nvSpPr>
          <p:cNvPr id="2" name="Rectangle 1"/>
          <p:cNvSpPr/>
          <p:nvPr/>
        </p:nvSpPr>
        <p:spPr>
          <a:xfrm>
            <a:off x="143384" y="6061082"/>
            <a:ext cx="2117887" cy="261610"/>
          </a:xfrm>
          <a:prstGeom prst="rect">
            <a:avLst/>
          </a:prstGeom>
        </p:spPr>
        <p:txBody>
          <a:bodyPr wrap="none">
            <a:spAutoFit/>
          </a:bodyPr>
          <a:lstStyle/>
          <a:p>
            <a:r>
              <a:rPr lang="en-GB" sz="1100" dirty="0">
                <a:cs typeface="Times New Roman" panose="02020603050405020304" pitchFamily="18" charset="0"/>
              </a:rPr>
              <a:t>http://www.euroslag.com/home/</a:t>
            </a:r>
          </a:p>
        </p:txBody>
      </p:sp>
    </p:spTree>
    <p:extLst>
      <p:ext uri="{BB962C8B-B14F-4D97-AF65-F5344CB8AC3E}">
        <p14:creationId xmlns:p14="http://schemas.microsoft.com/office/powerpoint/2010/main" val="242145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5654">
            <a:off x="6959679" y="5031580"/>
            <a:ext cx="975496" cy="846172"/>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135"/>
          <p:cNvSpPr/>
          <p:nvPr/>
        </p:nvSpPr>
        <p:spPr>
          <a:xfrm>
            <a:off x="6058778" y="2484264"/>
            <a:ext cx="2602579" cy="3325985"/>
          </a:xfrm>
          <a:prstGeom prst="rect">
            <a:avLst/>
          </a:prstGeom>
          <a:solidFill>
            <a:srgbClr val="FF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8671760" y="2484265"/>
            <a:ext cx="2602579" cy="3325984"/>
          </a:xfrm>
          <a:prstGeom prst="rect">
            <a:avLst/>
          </a:prstGeom>
          <a:solidFill>
            <a:srgbClr val="FF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390879" y="2493872"/>
            <a:ext cx="2657495" cy="3316378"/>
          </a:xfrm>
          <a:prstGeom prst="rect">
            <a:avLst/>
          </a:prstGeom>
          <a:solidFill>
            <a:srgbClr val="FF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p:nvSpPr>
        <p:spPr>
          <a:xfrm>
            <a:off x="697584" y="2493872"/>
            <a:ext cx="2682891" cy="3316378"/>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3406306" y="2493872"/>
            <a:ext cx="0" cy="3316377"/>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71762" y="2493872"/>
            <a:ext cx="0" cy="3316377"/>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69171" y="2613597"/>
            <a:ext cx="665865" cy="402291"/>
          </a:xfrm>
          <a:prstGeom prst="rect">
            <a:avLst/>
          </a:prstGeom>
          <a:noFill/>
          <a:ln>
            <a:noFill/>
          </a:ln>
        </p:spPr>
        <p:txBody>
          <a:bodyPr vert="horz" wrap="none" lIns="90000" tIns="46800" rIns="90000" bIns="46800" numCol="1" anchor="ctr" anchorCtr="0" compatLnSpc="1">
            <a:prstTxWarp prst="textNoShape">
              <a:avLst/>
            </a:prstTxWarp>
            <a:spAutoFit/>
          </a:bodyPr>
          <a:lstStyle>
            <a:defPPr>
              <a:defRPr lang="nl-BE"/>
            </a:defPPr>
            <a:lvl1pPr eaLnBrk="0" fontAlgn="base" hangingPunct="0">
              <a:spcBef>
                <a:spcPct val="0"/>
              </a:spcBef>
              <a:spcAft>
                <a:spcPct val="0"/>
              </a:spcAft>
              <a:defRPr sz="2400" baseline="0">
                <a:solidFill>
                  <a:srgbClr val="000000"/>
                </a:solidFill>
                <a:latin typeface="Times New Roman" panose="02020603050405020304" pitchFamily="18" charset="0"/>
                <a:ea typeface="+mj-ea"/>
                <a:cs typeface="Times New Roman" panose="02020603050405020304" pitchFamily="18" charset="0"/>
              </a:defRPr>
            </a:lvl1pPr>
            <a:lvl2pPr eaLnBrk="0" fontAlgn="base" hangingPunct="0">
              <a:spcBef>
                <a:spcPct val="0"/>
              </a:spcBef>
              <a:spcAft>
                <a:spcPct val="0"/>
              </a:spcAft>
              <a:defRPr sz="2700">
                <a:solidFill>
                  <a:srgbClr val="52BDEC"/>
                </a:solidFill>
                <a:latin typeface="Arial" charset="0"/>
                <a:cs typeface="Arial" charset="0"/>
              </a:defRPr>
            </a:lvl2pPr>
            <a:lvl3pPr eaLnBrk="0" fontAlgn="base" hangingPunct="0">
              <a:spcBef>
                <a:spcPct val="0"/>
              </a:spcBef>
              <a:spcAft>
                <a:spcPct val="0"/>
              </a:spcAft>
              <a:defRPr sz="2700">
                <a:solidFill>
                  <a:srgbClr val="52BDEC"/>
                </a:solidFill>
                <a:latin typeface="Arial" charset="0"/>
                <a:cs typeface="Arial" charset="0"/>
              </a:defRPr>
            </a:lvl3pPr>
            <a:lvl4pPr eaLnBrk="0" fontAlgn="base" hangingPunct="0">
              <a:spcBef>
                <a:spcPct val="0"/>
              </a:spcBef>
              <a:spcAft>
                <a:spcPct val="0"/>
              </a:spcAft>
              <a:defRPr sz="2700">
                <a:solidFill>
                  <a:srgbClr val="52BDEC"/>
                </a:solidFill>
                <a:latin typeface="Arial" charset="0"/>
                <a:cs typeface="Arial" charset="0"/>
              </a:defRPr>
            </a:lvl4pPr>
            <a:lvl5pPr eaLnBrk="0" fontAlgn="base" hangingPunct="0">
              <a:spcBef>
                <a:spcPct val="0"/>
              </a:spcBef>
              <a:spcAft>
                <a:spcPct val="0"/>
              </a:spcAft>
              <a:defRPr sz="2700">
                <a:solidFill>
                  <a:srgbClr val="52BDEC"/>
                </a:solidFill>
                <a:latin typeface="Arial" charset="0"/>
                <a:cs typeface="Arial" charset="0"/>
              </a:defRPr>
            </a:lvl5pPr>
            <a:lvl6pPr marL="342900" fontAlgn="base">
              <a:spcBef>
                <a:spcPct val="0"/>
              </a:spcBef>
              <a:spcAft>
                <a:spcPct val="0"/>
              </a:spcAft>
              <a:defRPr sz="2700">
                <a:solidFill>
                  <a:srgbClr val="52BDEC"/>
                </a:solidFill>
                <a:latin typeface="Arial" charset="0"/>
                <a:cs typeface="Arial" charset="0"/>
              </a:defRPr>
            </a:lvl6pPr>
            <a:lvl7pPr marL="685800" fontAlgn="base">
              <a:spcBef>
                <a:spcPct val="0"/>
              </a:spcBef>
              <a:spcAft>
                <a:spcPct val="0"/>
              </a:spcAft>
              <a:defRPr sz="2700">
                <a:solidFill>
                  <a:srgbClr val="52BDEC"/>
                </a:solidFill>
                <a:latin typeface="Arial" charset="0"/>
                <a:cs typeface="Arial" charset="0"/>
              </a:defRPr>
            </a:lvl7pPr>
            <a:lvl8pPr marL="1028700" fontAlgn="base">
              <a:spcBef>
                <a:spcPct val="0"/>
              </a:spcBef>
              <a:spcAft>
                <a:spcPct val="0"/>
              </a:spcAft>
              <a:defRPr sz="2700">
                <a:solidFill>
                  <a:srgbClr val="52BDEC"/>
                </a:solidFill>
                <a:latin typeface="Arial" charset="0"/>
                <a:cs typeface="Arial" charset="0"/>
              </a:defRPr>
            </a:lvl8pPr>
            <a:lvl9pPr marL="1371600" fontAlgn="base">
              <a:spcBef>
                <a:spcPct val="0"/>
              </a:spcBef>
              <a:spcAft>
                <a:spcPct val="0"/>
              </a:spcAft>
              <a:defRPr sz="2700">
                <a:solidFill>
                  <a:srgbClr val="52BDEC"/>
                </a:solidFill>
                <a:latin typeface="Arial" charset="0"/>
                <a:cs typeface="Arial" charset="0"/>
              </a:defRPr>
            </a:lvl9pPr>
          </a:lstStyle>
          <a:p>
            <a:r>
              <a:rPr lang="en-US" sz="2000" dirty="0" smtClean="0">
                <a:solidFill>
                  <a:schemeClr val="tx1"/>
                </a:solidFill>
                <a:latin typeface="+mn-lt"/>
              </a:rPr>
              <a:t>Melt</a:t>
            </a:r>
            <a:endParaRPr lang="en-GB" sz="2000" dirty="0">
              <a:solidFill>
                <a:schemeClr val="tx1"/>
              </a:solidFill>
              <a:latin typeface="+mn-lt"/>
            </a:endParaRPr>
          </a:p>
        </p:txBody>
      </p:sp>
      <p:sp>
        <p:nvSpPr>
          <p:cNvPr id="30" name="TextBox 29"/>
          <p:cNvSpPr txBox="1"/>
          <p:nvPr/>
        </p:nvSpPr>
        <p:spPr>
          <a:xfrm>
            <a:off x="3796809" y="2608667"/>
            <a:ext cx="1933841" cy="402291"/>
          </a:xfrm>
          <a:prstGeom prst="rect">
            <a:avLst/>
          </a:prstGeom>
          <a:noFill/>
          <a:ln>
            <a:noFill/>
          </a:ln>
        </p:spPr>
        <p:txBody>
          <a:bodyPr vert="horz" wrap="none" lIns="90000" tIns="46800" rIns="90000" bIns="46800" numCol="1" anchor="ctr" anchorCtr="0" compatLnSpc="1">
            <a:prstTxWarp prst="textNoShape">
              <a:avLst/>
            </a:prstTxWarp>
            <a:spAutoFit/>
          </a:bodyPr>
          <a:lstStyle>
            <a:defPPr>
              <a:defRPr lang="nl-BE"/>
            </a:defPPr>
            <a:lvl1pPr eaLnBrk="0" fontAlgn="base" hangingPunct="0">
              <a:spcBef>
                <a:spcPct val="0"/>
              </a:spcBef>
              <a:spcAft>
                <a:spcPct val="0"/>
              </a:spcAft>
              <a:defRPr sz="2400" baseline="0">
                <a:solidFill>
                  <a:srgbClr val="000000"/>
                </a:solidFill>
                <a:latin typeface="Times New Roman" panose="02020603050405020304" pitchFamily="18" charset="0"/>
                <a:ea typeface="+mj-ea"/>
                <a:cs typeface="Times New Roman" panose="02020603050405020304" pitchFamily="18" charset="0"/>
              </a:defRPr>
            </a:lvl1pPr>
            <a:lvl2pPr eaLnBrk="0" fontAlgn="base" hangingPunct="0">
              <a:spcBef>
                <a:spcPct val="0"/>
              </a:spcBef>
              <a:spcAft>
                <a:spcPct val="0"/>
              </a:spcAft>
              <a:defRPr sz="2700">
                <a:solidFill>
                  <a:srgbClr val="52BDEC"/>
                </a:solidFill>
                <a:latin typeface="Arial" charset="0"/>
                <a:cs typeface="Arial" charset="0"/>
              </a:defRPr>
            </a:lvl2pPr>
            <a:lvl3pPr eaLnBrk="0" fontAlgn="base" hangingPunct="0">
              <a:spcBef>
                <a:spcPct val="0"/>
              </a:spcBef>
              <a:spcAft>
                <a:spcPct val="0"/>
              </a:spcAft>
              <a:defRPr sz="2700">
                <a:solidFill>
                  <a:srgbClr val="52BDEC"/>
                </a:solidFill>
                <a:latin typeface="Arial" charset="0"/>
                <a:cs typeface="Arial" charset="0"/>
              </a:defRPr>
            </a:lvl3pPr>
            <a:lvl4pPr eaLnBrk="0" fontAlgn="base" hangingPunct="0">
              <a:spcBef>
                <a:spcPct val="0"/>
              </a:spcBef>
              <a:spcAft>
                <a:spcPct val="0"/>
              </a:spcAft>
              <a:defRPr sz="2700">
                <a:solidFill>
                  <a:srgbClr val="52BDEC"/>
                </a:solidFill>
                <a:latin typeface="Arial" charset="0"/>
                <a:cs typeface="Arial" charset="0"/>
              </a:defRPr>
            </a:lvl4pPr>
            <a:lvl5pPr eaLnBrk="0" fontAlgn="base" hangingPunct="0">
              <a:spcBef>
                <a:spcPct val="0"/>
              </a:spcBef>
              <a:spcAft>
                <a:spcPct val="0"/>
              </a:spcAft>
              <a:defRPr sz="2700">
                <a:solidFill>
                  <a:srgbClr val="52BDEC"/>
                </a:solidFill>
                <a:latin typeface="Arial" charset="0"/>
                <a:cs typeface="Arial" charset="0"/>
              </a:defRPr>
            </a:lvl5pPr>
            <a:lvl6pPr marL="342900" fontAlgn="base">
              <a:spcBef>
                <a:spcPct val="0"/>
              </a:spcBef>
              <a:spcAft>
                <a:spcPct val="0"/>
              </a:spcAft>
              <a:defRPr sz="2700">
                <a:solidFill>
                  <a:srgbClr val="52BDEC"/>
                </a:solidFill>
                <a:latin typeface="Arial" charset="0"/>
                <a:cs typeface="Arial" charset="0"/>
              </a:defRPr>
            </a:lvl6pPr>
            <a:lvl7pPr marL="685800" fontAlgn="base">
              <a:spcBef>
                <a:spcPct val="0"/>
              </a:spcBef>
              <a:spcAft>
                <a:spcPct val="0"/>
              </a:spcAft>
              <a:defRPr sz="2700">
                <a:solidFill>
                  <a:srgbClr val="52BDEC"/>
                </a:solidFill>
                <a:latin typeface="Arial" charset="0"/>
                <a:cs typeface="Arial" charset="0"/>
              </a:defRPr>
            </a:lvl7pPr>
            <a:lvl8pPr marL="1028700" fontAlgn="base">
              <a:spcBef>
                <a:spcPct val="0"/>
              </a:spcBef>
              <a:spcAft>
                <a:spcPct val="0"/>
              </a:spcAft>
              <a:defRPr sz="2700">
                <a:solidFill>
                  <a:srgbClr val="52BDEC"/>
                </a:solidFill>
                <a:latin typeface="Arial" charset="0"/>
                <a:cs typeface="Arial" charset="0"/>
              </a:defRPr>
            </a:lvl8pPr>
            <a:lvl9pPr marL="1371600" fontAlgn="base">
              <a:spcBef>
                <a:spcPct val="0"/>
              </a:spcBef>
              <a:spcAft>
                <a:spcPct val="0"/>
              </a:spcAft>
              <a:defRPr sz="2700">
                <a:solidFill>
                  <a:srgbClr val="52BDEC"/>
                </a:solidFill>
                <a:latin typeface="Arial" charset="0"/>
                <a:cs typeface="Arial" charset="0"/>
              </a:defRPr>
            </a:lvl9pPr>
          </a:lstStyle>
          <a:p>
            <a:r>
              <a:rPr lang="en-US" sz="2000" dirty="0" smtClean="0">
                <a:solidFill>
                  <a:schemeClr val="tx1"/>
                </a:solidFill>
                <a:latin typeface="+mn-lt"/>
              </a:rPr>
              <a:t>Melt dominat</a:t>
            </a:r>
            <a:r>
              <a:rPr lang="en-US" altLang="zh-CN" sz="2000" dirty="0" smtClean="0">
                <a:solidFill>
                  <a:schemeClr val="tx1"/>
                </a:solidFill>
                <a:latin typeface="+mn-lt"/>
              </a:rPr>
              <a:t>ed</a:t>
            </a:r>
            <a:endParaRPr lang="en-US" sz="2000" dirty="0" smtClean="0">
              <a:solidFill>
                <a:schemeClr val="tx1"/>
              </a:solidFill>
              <a:latin typeface="+mn-lt"/>
            </a:endParaRPr>
          </a:p>
        </p:txBody>
      </p:sp>
      <p:sp>
        <p:nvSpPr>
          <p:cNvPr id="31" name="TextBox 30"/>
          <p:cNvSpPr txBox="1"/>
          <p:nvPr/>
        </p:nvSpPr>
        <p:spPr>
          <a:xfrm>
            <a:off x="9639619" y="2613597"/>
            <a:ext cx="754030" cy="402291"/>
          </a:xfrm>
          <a:prstGeom prst="rect">
            <a:avLst/>
          </a:prstGeom>
          <a:noFill/>
          <a:ln>
            <a:noFill/>
          </a:ln>
        </p:spPr>
        <p:txBody>
          <a:bodyPr vert="horz" wrap="none" lIns="90000" tIns="46800" rIns="90000" bIns="46800" numCol="1" anchor="ctr" anchorCtr="0" compatLnSpc="1">
            <a:prstTxWarp prst="textNoShape">
              <a:avLst/>
            </a:prstTxWarp>
            <a:spAutoFit/>
          </a:bodyPr>
          <a:lstStyle>
            <a:defPPr>
              <a:defRPr lang="nl-BE"/>
            </a:defPPr>
            <a:lvl1pPr eaLnBrk="0" fontAlgn="base" hangingPunct="0">
              <a:spcBef>
                <a:spcPct val="0"/>
              </a:spcBef>
              <a:spcAft>
                <a:spcPct val="0"/>
              </a:spcAft>
              <a:defRPr sz="2400" baseline="0">
                <a:solidFill>
                  <a:srgbClr val="000000"/>
                </a:solidFill>
                <a:latin typeface="Times New Roman" panose="02020603050405020304" pitchFamily="18" charset="0"/>
                <a:ea typeface="+mj-ea"/>
                <a:cs typeface="Times New Roman" panose="02020603050405020304" pitchFamily="18" charset="0"/>
              </a:defRPr>
            </a:lvl1pPr>
            <a:lvl2pPr eaLnBrk="0" fontAlgn="base" hangingPunct="0">
              <a:spcBef>
                <a:spcPct val="0"/>
              </a:spcBef>
              <a:spcAft>
                <a:spcPct val="0"/>
              </a:spcAft>
              <a:defRPr sz="2700">
                <a:solidFill>
                  <a:srgbClr val="52BDEC"/>
                </a:solidFill>
                <a:latin typeface="Arial" charset="0"/>
                <a:cs typeface="Arial" charset="0"/>
              </a:defRPr>
            </a:lvl2pPr>
            <a:lvl3pPr eaLnBrk="0" fontAlgn="base" hangingPunct="0">
              <a:spcBef>
                <a:spcPct val="0"/>
              </a:spcBef>
              <a:spcAft>
                <a:spcPct val="0"/>
              </a:spcAft>
              <a:defRPr sz="2700">
                <a:solidFill>
                  <a:srgbClr val="52BDEC"/>
                </a:solidFill>
                <a:latin typeface="Arial" charset="0"/>
                <a:cs typeface="Arial" charset="0"/>
              </a:defRPr>
            </a:lvl3pPr>
            <a:lvl4pPr eaLnBrk="0" fontAlgn="base" hangingPunct="0">
              <a:spcBef>
                <a:spcPct val="0"/>
              </a:spcBef>
              <a:spcAft>
                <a:spcPct val="0"/>
              </a:spcAft>
              <a:defRPr sz="2700">
                <a:solidFill>
                  <a:srgbClr val="52BDEC"/>
                </a:solidFill>
                <a:latin typeface="Arial" charset="0"/>
                <a:cs typeface="Arial" charset="0"/>
              </a:defRPr>
            </a:lvl4pPr>
            <a:lvl5pPr eaLnBrk="0" fontAlgn="base" hangingPunct="0">
              <a:spcBef>
                <a:spcPct val="0"/>
              </a:spcBef>
              <a:spcAft>
                <a:spcPct val="0"/>
              </a:spcAft>
              <a:defRPr sz="2700">
                <a:solidFill>
                  <a:srgbClr val="52BDEC"/>
                </a:solidFill>
                <a:latin typeface="Arial" charset="0"/>
                <a:cs typeface="Arial" charset="0"/>
              </a:defRPr>
            </a:lvl5pPr>
            <a:lvl6pPr marL="342900" fontAlgn="base">
              <a:spcBef>
                <a:spcPct val="0"/>
              </a:spcBef>
              <a:spcAft>
                <a:spcPct val="0"/>
              </a:spcAft>
              <a:defRPr sz="2700">
                <a:solidFill>
                  <a:srgbClr val="52BDEC"/>
                </a:solidFill>
                <a:latin typeface="Arial" charset="0"/>
                <a:cs typeface="Arial" charset="0"/>
              </a:defRPr>
            </a:lvl6pPr>
            <a:lvl7pPr marL="685800" fontAlgn="base">
              <a:spcBef>
                <a:spcPct val="0"/>
              </a:spcBef>
              <a:spcAft>
                <a:spcPct val="0"/>
              </a:spcAft>
              <a:defRPr sz="2700">
                <a:solidFill>
                  <a:srgbClr val="52BDEC"/>
                </a:solidFill>
                <a:latin typeface="Arial" charset="0"/>
                <a:cs typeface="Arial" charset="0"/>
              </a:defRPr>
            </a:lvl7pPr>
            <a:lvl8pPr marL="1028700" fontAlgn="base">
              <a:spcBef>
                <a:spcPct val="0"/>
              </a:spcBef>
              <a:spcAft>
                <a:spcPct val="0"/>
              </a:spcAft>
              <a:defRPr sz="2700">
                <a:solidFill>
                  <a:srgbClr val="52BDEC"/>
                </a:solidFill>
                <a:latin typeface="Arial" charset="0"/>
                <a:cs typeface="Arial" charset="0"/>
              </a:defRPr>
            </a:lvl8pPr>
            <a:lvl9pPr marL="1371600" fontAlgn="base">
              <a:spcBef>
                <a:spcPct val="0"/>
              </a:spcBef>
              <a:spcAft>
                <a:spcPct val="0"/>
              </a:spcAft>
              <a:defRPr sz="2700">
                <a:solidFill>
                  <a:srgbClr val="52BDEC"/>
                </a:solidFill>
                <a:latin typeface="Arial" charset="0"/>
                <a:cs typeface="Arial" charset="0"/>
              </a:defRPr>
            </a:lvl9pPr>
          </a:lstStyle>
          <a:p>
            <a:r>
              <a:rPr lang="en-US" sz="2000" dirty="0" smtClean="0">
                <a:solidFill>
                  <a:schemeClr val="tx1"/>
                </a:solidFill>
                <a:latin typeface="+mn-lt"/>
              </a:rPr>
              <a:t>Solid</a:t>
            </a:r>
          </a:p>
        </p:txBody>
      </p:sp>
      <p:sp>
        <p:nvSpPr>
          <p:cNvPr id="34" name="TextBox 33"/>
          <p:cNvSpPr txBox="1"/>
          <p:nvPr/>
        </p:nvSpPr>
        <p:spPr>
          <a:xfrm>
            <a:off x="3794326" y="3123242"/>
            <a:ext cx="2200618" cy="1138773"/>
          </a:xfrm>
          <a:prstGeom prst="rect">
            <a:avLst/>
          </a:prstGeom>
          <a:noFill/>
        </p:spPr>
        <p:txBody>
          <a:bodyPr wrap="square" rtlCol="0">
            <a:spAutoFit/>
          </a:bodyPr>
          <a:lstStyle>
            <a:defPPr>
              <a:defRPr lang="nl-BE"/>
            </a:defPPr>
            <a:lvl1pPr marL="285750" indent="-285750">
              <a:buFont typeface="Wingdings" panose="05000000000000000000" pitchFamily="2" charset="2"/>
              <a:buChar char="Ø"/>
              <a:defRPr sz="1400">
                <a:solidFill>
                  <a:srgbClr val="000000"/>
                </a:solidFill>
                <a:latin typeface="Times New Roman" panose="02020603050405020304" pitchFamily="18" charset="0"/>
                <a:cs typeface="Times New Roman" panose="02020603050405020304" pitchFamily="18" charset="0"/>
              </a:defRPr>
            </a:lvl1pPr>
          </a:lstStyle>
          <a:p>
            <a:pPr>
              <a:buFont typeface="Arial" panose="020B0604020202020204" pitchFamily="34" charset="0"/>
              <a:buChar char="•"/>
            </a:pPr>
            <a:r>
              <a:rPr lang="en-US" sz="1600" dirty="0" smtClean="0">
                <a:solidFill>
                  <a:schemeClr val="tx1"/>
                </a:solidFill>
                <a:latin typeface="+mn-lt"/>
              </a:rPr>
              <a:t>Melt fraction</a:t>
            </a:r>
          </a:p>
          <a:p>
            <a:pPr>
              <a:buFont typeface="Arial" panose="020B0604020202020204" pitchFamily="34" charset="0"/>
              <a:buChar char="•"/>
            </a:pPr>
            <a:r>
              <a:rPr lang="en-US" sz="1600" dirty="0" smtClean="0">
                <a:solidFill>
                  <a:schemeClr val="tx1"/>
                </a:solidFill>
                <a:latin typeface="+mn-lt"/>
              </a:rPr>
              <a:t>EC of melt</a:t>
            </a:r>
            <a:endParaRPr lang="en-US" altLang="zh-CN" sz="1600" dirty="0" smtClean="0">
              <a:solidFill>
                <a:schemeClr val="tx1"/>
              </a:solidFill>
              <a:latin typeface="+mn-lt"/>
            </a:endParaRPr>
          </a:p>
          <a:p>
            <a:pPr>
              <a:buFont typeface="Arial" panose="020B0604020202020204" pitchFamily="34" charset="0"/>
              <a:buChar char="•"/>
            </a:pPr>
            <a:r>
              <a:rPr lang="en-GB" sz="1600" dirty="0">
                <a:solidFill>
                  <a:schemeClr val="tx1"/>
                </a:solidFill>
                <a:latin typeface="+mn-lt"/>
              </a:rPr>
              <a:t>I</a:t>
            </a:r>
            <a:r>
              <a:rPr lang="en-GB" sz="1600" dirty="0" smtClean="0">
                <a:solidFill>
                  <a:schemeClr val="tx1"/>
                </a:solidFill>
                <a:latin typeface="+mn-lt"/>
              </a:rPr>
              <a:t>nterconnectivity</a:t>
            </a:r>
            <a:endParaRPr lang="en-GB" sz="1600" dirty="0">
              <a:solidFill>
                <a:schemeClr val="tx1"/>
              </a:solidFill>
              <a:latin typeface="+mn-lt"/>
            </a:endParaRPr>
          </a:p>
          <a:p>
            <a:pPr>
              <a:buFont typeface="Arial" panose="020B0604020202020204" pitchFamily="34" charset="0"/>
              <a:buChar char="•"/>
            </a:pPr>
            <a:endParaRPr lang="en-GB" sz="1800" dirty="0">
              <a:latin typeface="+mn-lt"/>
            </a:endParaRPr>
          </a:p>
        </p:txBody>
      </p:sp>
      <p:sp>
        <p:nvSpPr>
          <p:cNvPr id="35" name="TextBox 34"/>
          <p:cNvSpPr txBox="1"/>
          <p:nvPr/>
        </p:nvSpPr>
        <p:spPr>
          <a:xfrm>
            <a:off x="9089533" y="3139008"/>
            <a:ext cx="2089917" cy="892552"/>
          </a:xfrm>
          <a:prstGeom prst="rect">
            <a:avLst/>
          </a:prstGeom>
          <a:noFill/>
        </p:spPr>
        <p:txBody>
          <a:bodyPr wrap="square" rtlCol="0">
            <a:spAutoFit/>
          </a:bodyPr>
          <a:lstStyle>
            <a:defPPr>
              <a:defRPr lang="nl-BE"/>
            </a:defPPr>
            <a:lvl1pPr marL="285750" indent="-285750">
              <a:buFont typeface="Wingdings" panose="05000000000000000000" pitchFamily="2" charset="2"/>
              <a:buChar char="Ø"/>
              <a:defRPr sz="1400">
                <a:solidFill>
                  <a:srgbClr val="000000"/>
                </a:solidFill>
                <a:latin typeface="Times New Roman" panose="02020603050405020304" pitchFamily="18" charset="0"/>
                <a:cs typeface="Times New Roman" panose="02020603050405020304" pitchFamily="18" charset="0"/>
              </a:defRPr>
            </a:lvl1pPr>
          </a:lstStyle>
          <a:p>
            <a:pPr>
              <a:buFont typeface="Arial" panose="020B0604020202020204" pitchFamily="34" charset="0"/>
              <a:buChar char="•"/>
            </a:pPr>
            <a:r>
              <a:rPr lang="en-US" sz="1600" dirty="0" smtClean="0">
                <a:solidFill>
                  <a:schemeClr val="tx1"/>
                </a:solidFill>
                <a:latin typeface="+mn-lt"/>
              </a:rPr>
              <a:t>EC of solid</a:t>
            </a:r>
          </a:p>
          <a:p>
            <a:pPr>
              <a:buFont typeface="Arial" panose="020B0604020202020204" pitchFamily="34" charset="0"/>
              <a:buChar char="•"/>
            </a:pPr>
            <a:r>
              <a:rPr lang="en-US" sz="1600" dirty="0" smtClean="0">
                <a:solidFill>
                  <a:schemeClr val="tx1"/>
                </a:solidFill>
                <a:latin typeface="+mn-lt"/>
              </a:rPr>
              <a:t>Phase transition</a:t>
            </a:r>
            <a:endParaRPr lang="en-GB" sz="1600" dirty="0">
              <a:solidFill>
                <a:schemeClr val="tx1"/>
              </a:solidFill>
              <a:latin typeface="+mn-lt"/>
            </a:endParaRPr>
          </a:p>
          <a:p>
            <a:endParaRPr lang="en-GB" sz="2000" dirty="0">
              <a:latin typeface="+mn-lt"/>
            </a:endParaRPr>
          </a:p>
        </p:txBody>
      </p:sp>
      <p:sp>
        <p:nvSpPr>
          <p:cNvPr id="36" name="TextBox 35"/>
          <p:cNvSpPr txBox="1"/>
          <p:nvPr/>
        </p:nvSpPr>
        <p:spPr>
          <a:xfrm>
            <a:off x="1165616" y="3133320"/>
            <a:ext cx="1957214" cy="615553"/>
          </a:xfrm>
          <a:prstGeom prst="rect">
            <a:avLst/>
          </a:prstGeom>
          <a:noFill/>
        </p:spPr>
        <p:txBody>
          <a:bodyPr wrap="square" rtlCol="0">
            <a:spAutoFit/>
          </a:bodyPr>
          <a:lstStyle>
            <a:defPPr>
              <a:defRPr lang="nl-BE"/>
            </a:defPPr>
            <a:lvl1pPr marL="285750" indent="-285750">
              <a:buFont typeface="Wingdings" panose="05000000000000000000" pitchFamily="2" charset="2"/>
              <a:buChar char="Ø"/>
              <a:defRPr sz="1400">
                <a:solidFill>
                  <a:srgbClr val="000000"/>
                </a:solidFill>
                <a:latin typeface="Times New Roman" panose="02020603050405020304" pitchFamily="18" charset="0"/>
                <a:cs typeface="Times New Roman" panose="02020603050405020304" pitchFamily="18" charset="0"/>
              </a:defRPr>
            </a:lvl1pPr>
          </a:lstStyle>
          <a:p>
            <a:pPr>
              <a:buFont typeface="Arial" panose="020B0604020202020204" pitchFamily="34" charset="0"/>
              <a:buChar char="•"/>
            </a:pPr>
            <a:r>
              <a:rPr lang="en-US" sz="1600" dirty="0" smtClean="0">
                <a:solidFill>
                  <a:schemeClr val="tx1"/>
                </a:solidFill>
                <a:latin typeface="+mn-lt"/>
              </a:rPr>
              <a:t>Temperature </a:t>
            </a:r>
          </a:p>
          <a:p>
            <a:pPr>
              <a:buFont typeface="Arial" panose="020B0604020202020204" pitchFamily="34" charset="0"/>
              <a:buChar char="•"/>
            </a:pPr>
            <a:r>
              <a:rPr lang="en-US" sz="1600" dirty="0" smtClean="0">
                <a:solidFill>
                  <a:schemeClr val="tx1"/>
                </a:solidFill>
                <a:latin typeface="+mn-lt"/>
              </a:rPr>
              <a:t>Compositio</a:t>
            </a:r>
            <a:r>
              <a:rPr lang="en-US" sz="1800" dirty="0" smtClean="0">
                <a:solidFill>
                  <a:schemeClr val="tx1"/>
                </a:solidFill>
                <a:latin typeface="+mn-lt"/>
              </a:rPr>
              <a:t>n</a:t>
            </a:r>
            <a:endParaRPr lang="en-GB" sz="2000" dirty="0">
              <a:latin typeface="+mn-lt"/>
            </a:endParaRPr>
          </a:p>
        </p:txBody>
      </p:sp>
      <mc:AlternateContent xmlns:mc="http://schemas.openxmlformats.org/markup-compatibility/2006" xmlns:a14="http://schemas.microsoft.com/office/drawing/2010/main">
        <mc:Choice Requires="a14">
          <p:sp>
            <p:nvSpPr>
              <p:cNvPr id="37" name="TextBox 36"/>
              <p:cNvSpPr txBox="1"/>
              <p:nvPr/>
            </p:nvSpPr>
            <p:spPr>
              <a:xfrm>
                <a:off x="1018324" y="3716731"/>
                <a:ext cx="2146742" cy="677108"/>
              </a:xfrm>
              <a:prstGeom prst="rect">
                <a:avLst/>
              </a:prstGeom>
              <a:noFill/>
            </p:spPr>
            <p:txBody>
              <a:bodyPr wrap="none" rtlCol="0">
                <a:spAutoFit/>
              </a:bodyPr>
              <a:lstStyle/>
              <a:p>
                <a:r>
                  <a:rPr lang="en-US" sz="2000" dirty="0" smtClean="0"/>
                  <a:t>Arrhenius law:</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i="1" smtClean="0">
                          <a:latin typeface="Cambria Math" panose="02040503050406030204" pitchFamily="18" charset="0"/>
                        </a:rPr>
                        <m:t>=</m:t>
                      </m:r>
                      <m:r>
                        <a:rPr lang="en-US" b="0" i="1" smtClean="0">
                          <a:latin typeface="Cambria Math" panose="02040503050406030204" pitchFamily="18" charset="0"/>
                        </a:rPr>
                        <m:t>𝐴</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𝑅𝑇</m:t>
                      </m:r>
                      <m:r>
                        <a:rPr lang="en-US" b="0" i="1" smtClean="0">
                          <a:latin typeface="Cambria Math" panose="02040503050406030204" pitchFamily="18" charset="0"/>
                        </a:rPr>
                        <m:t>)</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1018324" y="3716731"/>
                <a:ext cx="2146742" cy="677108"/>
              </a:xfrm>
              <a:prstGeom prst="rect">
                <a:avLst/>
              </a:prstGeom>
              <a:blipFill>
                <a:blip r:embed="rId4"/>
                <a:stretch>
                  <a:fillRect l="-2841" t="-5405" b="-6306"/>
                </a:stretch>
              </a:blipFill>
            </p:spPr>
            <p:txBody>
              <a:bodyPr/>
              <a:lstStyle/>
              <a:p>
                <a:r>
                  <a:rPr lang="en-US">
                    <a:noFill/>
                  </a:rPr>
                  <a:t> </a:t>
                </a:r>
              </a:p>
            </p:txBody>
          </p:sp>
        </mc:Fallback>
      </mc:AlternateContent>
      <p:cxnSp>
        <p:nvCxnSpPr>
          <p:cNvPr id="39" name="Straight Connector 38"/>
          <p:cNvCxnSpPr/>
          <p:nvPr/>
        </p:nvCxnSpPr>
        <p:spPr>
          <a:xfrm>
            <a:off x="6048374" y="2493872"/>
            <a:ext cx="0" cy="3316377"/>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23944" y="2613597"/>
            <a:ext cx="2022005" cy="402291"/>
          </a:xfrm>
          <a:prstGeom prst="rect">
            <a:avLst/>
          </a:prstGeom>
          <a:noFill/>
          <a:ln>
            <a:noFill/>
          </a:ln>
        </p:spPr>
        <p:txBody>
          <a:bodyPr vert="horz" wrap="none" lIns="90000" tIns="46800" rIns="90000" bIns="46800" numCol="1" anchor="ctr" anchorCtr="0" compatLnSpc="1">
            <a:prstTxWarp prst="textNoShape">
              <a:avLst/>
            </a:prstTxWarp>
            <a:spAutoFit/>
          </a:bodyPr>
          <a:lstStyle>
            <a:defPPr>
              <a:defRPr lang="nl-BE"/>
            </a:defPPr>
            <a:lvl1pPr eaLnBrk="0" fontAlgn="base" hangingPunct="0">
              <a:spcBef>
                <a:spcPct val="0"/>
              </a:spcBef>
              <a:spcAft>
                <a:spcPct val="0"/>
              </a:spcAft>
              <a:defRPr sz="2400" baseline="0">
                <a:solidFill>
                  <a:srgbClr val="000000"/>
                </a:solidFill>
                <a:latin typeface="Times New Roman" panose="02020603050405020304" pitchFamily="18" charset="0"/>
                <a:ea typeface="+mj-ea"/>
                <a:cs typeface="Times New Roman" panose="02020603050405020304" pitchFamily="18" charset="0"/>
              </a:defRPr>
            </a:lvl1pPr>
            <a:lvl2pPr eaLnBrk="0" fontAlgn="base" hangingPunct="0">
              <a:spcBef>
                <a:spcPct val="0"/>
              </a:spcBef>
              <a:spcAft>
                <a:spcPct val="0"/>
              </a:spcAft>
              <a:defRPr sz="2700">
                <a:solidFill>
                  <a:srgbClr val="52BDEC"/>
                </a:solidFill>
                <a:latin typeface="Arial" charset="0"/>
                <a:cs typeface="Arial" charset="0"/>
              </a:defRPr>
            </a:lvl2pPr>
            <a:lvl3pPr eaLnBrk="0" fontAlgn="base" hangingPunct="0">
              <a:spcBef>
                <a:spcPct val="0"/>
              </a:spcBef>
              <a:spcAft>
                <a:spcPct val="0"/>
              </a:spcAft>
              <a:defRPr sz="2700">
                <a:solidFill>
                  <a:srgbClr val="52BDEC"/>
                </a:solidFill>
                <a:latin typeface="Arial" charset="0"/>
                <a:cs typeface="Arial" charset="0"/>
              </a:defRPr>
            </a:lvl3pPr>
            <a:lvl4pPr eaLnBrk="0" fontAlgn="base" hangingPunct="0">
              <a:spcBef>
                <a:spcPct val="0"/>
              </a:spcBef>
              <a:spcAft>
                <a:spcPct val="0"/>
              </a:spcAft>
              <a:defRPr sz="2700">
                <a:solidFill>
                  <a:srgbClr val="52BDEC"/>
                </a:solidFill>
                <a:latin typeface="Arial" charset="0"/>
                <a:cs typeface="Arial" charset="0"/>
              </a:defRPr>
            </a:lvl4pPr>
            <a:lvl5pPr eaLnBrk="0" fontAlgn="base" hangingPunct="0">
              <a:spcBef>
                <a:spcPct val="0"/>
              </a:spcBef>
              <a:spcAft>
                <a:spcPct val="0"/>
              </a:spcAft>
              <a:defRPr sz="2700">
                <a:solidFill>
                  <a:srgbClr val="52BDEC"/>
                </a:solidFill>
                <a:latin typeface="Arial" charset="0"/>
                <a:cs typeface="Arial" charset="0"/>
              </a:defRPr>
            </a:lvl5pPr>
            <a:lvl6pPr marL="342900" fontAlgn="base">
              <a:spcBef>
                <a:spcPct val="0"/>
              </a:spcBef>
              <a:spcAft>
                <a:spcPct val="0"/>
              </a:spcAft>
              <a:defRPr sz="2700">
                <a:solidFill>
                  <a:srgbClr val="52BDEC"/>
                </a:solidFill>
                <a:latin typeface="Arial" charset="0"/>
                <a:cs typeface="Arial" charset="0"/>
              </a:defRPr>
            </a:lvl6pPr>
            <a:lvl7pPr marL="685800" fontAlgn="base">
              <a:spcBef>
                <a:spcPct val="0"/>
              </a:spcBef>
              <a:spcAft>
                <a:spcPct val="0"/>
              </a:spcAft>
              <a:defRPr sz="2700">
                <a:solidFill>
                  <a:srgbClr val="52BDEC"/>
                </a:solidFill>
                <a:latin typeface="Arial" charset="0"/>
                <a:cs typeface="Arial" charset="0"/>
              </a:defRPr>
            </a:lvl7pPr>
            <a:lvl8pPr marL="1028700" fontAlgn="base">
              <a:spcBef>
                <a:spcPct val="0"/>
              </a:spcBef>
              <a:spcAft>
                <a:spcPct val="0"/>
              </a:spcAft>
              <a:defRPr sz="2700">
                <a:solidFill>
                  <a:srgbClr val="52BDEC"/>
                </a:solidFill>
                <a:latin typeface="Arial" charset="0"/>
                <a:cs typeface="Arial" charset="0"/>
              </a:defRPr>
            </a:lvl8pPr>
            <a:lvl9pPr marL="1371600" fontAlgn="base">
              <a:spcBef>
                <a:spcPct val="0"/>
              </a:spcBef>
              <a:spcAft>
                <a:spcPct val="0"/>
              </a:spcAft>
              <a:defRPr sz="2700">
                <a:solidFill>
                  <a:srgbClr val="52BDEC"/>
                </a:solidFill>
                <a:latin typeface="Arial" charset="0"/>
                <a:cs typeface="Arial" charset="0"/>
              </a:defRPr>
            </a:lvl9pPr>
          </a:lstStyle>
          <a:p>
            <a:r>
              <a:rPr lang="en-US" sz="2000" dirty="0" smtClean="0">
                <a:solidFill>
                  <a:schemeClr val="tx1"/>
                </a:solidFill>
                <a:latin typeface="+mn-lt"/>
              </a:rPr>
              <a:t>Solid dominated</a:t>
            </a:r>
          </a:p>
        </p:txBody>
      </p:sp>
      <p:sp>
        <p:nvSpPr>
          <p:cNvPr id="41" name="TextBox 40"/>
          <p:cNvSpPr txBox="1"/>
          <p:nvPr/>
        </p:nvSpPr>
        <p:spPr>
          <a:xfrm>
            <a:off x="6461697" y="3123922"/>
            <a:ext cx="2246335" cy="830997"/>
          </a:xfrm>
          <a:prstGeom prst="rect">
            <a:avLst/>
          </a:prstGeom>
          <a:noFill/>
        </p:spPr>
        <p:txBody>
          <a:bodyPr wrap="square" rtlCol="0">
            <a:spAutoFit/>
          </a:bodyPr>
          <a:lstStyle>
            <a:defPPr>
              <a:defRPr lang="nl-BE"/>
            </a:defPPr>
            <a:lvl1pPr marL="285750" indent="-285750">
              <a:buFont typeface="Wingdings" panose="05000000000000000000" pitchFamily="2" charset="2"/>
              <a:buChar char="Ø"/>
              <a:defRPr sz="1400">
                <a:solidFill>
                  <a:srgbClr val="000000"/>
                </a:solidFill>
                <a:latin typeface="Times New Roman" panose="02020603050405020304" pitchFamily="18" charset="0"/>
                <a:cs typeface="Times New Roman" panose="02020603050405020304" pitchFamily="18" charset="0"/>
              </a:defRPr>
            </a:lvl1pPr>
          </a:lstStyle>
          <a:p>
            <a:pPr>
              <a:buFont typeface="Arial" panose="020B0604020202020204" pitchFamily="34" charset="0"/>
              <a:buChar char="•"/>
            </a:pPr>
            <a:r>
              <a:rPr lang="en-US" sz="1600" dirty="0" smtClean="0">
                <a:solidFill>
                  <a:schemeClr val="tx1"/>
                </a:solidFill>
                <a:latin typeface="+mn-lt"/>
              </a:rPr>
              <a:t>Less melt (no interconnectivity)</a:t>
            </a:r>
          </a:p>
          <a:p>
            <a:pPr>
              <a:buFont typeface="Arial" panose="020B0604020202020204" pitchFamily="34" charset="0"/>
              <a:buChar char="•"/>
            </a:pPr>
            <a:r>
              <a:rPr lang="en-US" sz="1600" dirty="0" smtClean="0">
                <a:solidFill>
                  <a:schemeClr val="tx1"/>
                </a:solidFill>
                <a:latin typeface="+mn-lt"/>
              </a:rPr>
              <a:t>EC of solid</a:t>
            </a: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43" name="TextBox 42"/>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p:txBody>
      </p:sp>
      <p:sp>
        <p:nvSpPr>
          <p:cNvPr id="44" name="Title 1"/>
          <p:cNvSpPr>
            <a:spLocks noGrp="1"/>
          </p:cNvSpPr>
          <p:nvPr>
            <p:ph type="title"/>
          </p:nvPr>
        </p:nvSpPr>
        <p:spPr>
          <a:xfrm>
            <a:off x="143384" y="85429"/>
            <a:ext cx="8334000" cy="488745"/>
          </a:xfrm>
        </p:spPr>
        <p:txBody>
          <a:bodyPr>
            <a:noAutofit/>
          </a:bodyPr>
          <a:lstStyle/>
          <a:p>
            <a:r>
              <a:rPr lang="en-US" sz="3600" dirty="0" smtClean="0">
                <a:latin typeface="+mn-lt"/>
              </a:rPr>
              <a:t>Slag </a:t>
            </a:r>
            <a:r>
              <a:rPr lang="en-US" sz="3600" dirty="0">
                <a:latin typeface="+mn-lt"/>
              </a:rPr>
              <a:t>solidification</a:t>
            </a:r>
          </a:p>
        </p:txBody>
      </p:sp>
      <p:sp>
        <p:nvSpPr>
          <p:cNvPr id="2" name="Oval 1"/>
          <p:cNvSpPr/>
          <p:nvPr/>
        </p:nvSpPr>
        <p:spPr>
          <a:xfrm>
            <a:off x="1325819" y="925354"/>
            <a:ext cx="1440000" cy="14400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5" name="Group 2054"/>
          <p:cNvGrpSpPr/>
          <p:nvPr/>
        </p:nvGrpSpPr>
        <p:grpSpPr>
          <a:xfrm>
            <a:off x="3951930" y="858257"/>
            <a:ext cx="1440000" cy="1440000"/>
            <a:chOff x="4213106" y="1221511"/>
            <a:chExt cx="1440000" cy="1440000"/>
          </a:xfrm>
        </p:grpSpPr>
        <p:sp>
          <p:nvSpPr>
            <p:cNvPr id="23" name="Oval 22"/>
            <p:cNvSpPr/>
            <p:nvPr/>
          </p:nvSpPr>
          <p:spPr>
            <a:xfrm>
              <a:off x="4213106" y="1221511"/>
              <a:ext cx="1440000" cy="14400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692291" y="1455078"/>
              <a:ext cx="389367" cy="336427"/>
            </a:xfrm>
            <a:custGeom>
              <a:avLst/>
              <a:gdLst>
                <a:gd name="connsiteX0" fmla="*/ 2868 w 389367"/>
                <a:gd name="connsiteY0" fmla="*/ 53623 h 336427"/>
                <a:gd name="connsiteX1" fmla="*/ 68856 w 389367"/>
                <a:gd name="connsiteY1" fmla="*/ 34770 h 336427"/>
                <a:gd name="connsiteX2" fmla="*/ 97136 w 389367"/>
                <a:gd name="connsiteY2" fmla="*/ 25343 h 336427"/>
                <a:gd name="connsiteX3" fmla="*/ 163124 w 389367"/>
                <a:gd name="connsiteY3" fmla="*/ 15916 h 336427"/>
                <a:gd name="connsiteX4" fmla="*/ 332807 w 389367"/>
                <a:gd name="connsiteY4" fmla="*/ 15916 h 336427"/>
                <a:gd name="connsiteX5" fmla="*/ 361087 w 389367"/>
                <a:gd name="connsiteY5" fmla="*/ 34770 h 336427"/>
                <a:gd name="connsiteX6" fmla="*/ 389367 w 389367"/>
                <a:gd name="connsiteY6" fmla="*/ 166745 h 336427"/>
                <a:gd name="connsiteX7" fmla="*/ 351660 w 389367"/>
                <a:gd name="connsiteY7" fmla="*/ 327001 h 336427"/>
                <a:gd name="connsiteX8" fmla="*/ 323380 w 389367"/>
                <a:gd name="connsiteY8" fmla="*/ 336427 h 336427"/>
                <a:gd name="connsiteX9" fmla="*/ 238539 w 389367"/>
                <a:gd name="connsiteY9" fmla="*/ 327001 h 336427"/>
                <a:gd name="connsiteX10" fmla="*/ 210258 w 389367"/>
                <a:gd name="connsiteY10" fmla="*/ 308147 h 336427"/>
                <a:gd name="connsiteX11" fmla="*/ 181978 w 389367"/>
                <a:gd name="connsiteY11" fmla="*/ 298720 h 336427"/>
                <a:gd name="connsiteX12" fmla="*/ 144271 w 389367"/>
                <a:gd name="connsiteY12" fmla="*/ 270440 h 336427"/>
                <a:gd name="connsiteX13" fmla="*/ 115990 w 389367"/>
                <a:gd name="connsiteY13" fmla="*/ 251586 h 336427"/>
                <a:gd name="connsiteX14" fmla="*/ 59429 w 389367"/>
                <a:gd name="connsiteY14" fmla="*/ 195025 h 336427"/>
                <a:gd name="connsiteX15" fmla="*/ 31149 w 389367"/>
                <a:gd name="connsiteY15" fmla="*/ 138465 h 336427"/>
                <a:gd name="connsiteX16" fmla="*/ 2868 w 389367"/>
                <a:gd name="connsiteY16" fmla="*/ 53623 h 3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367" h="336427">
                  <a:moveTo>
                    <a:pt x="2868" y="53623"/>
                  </a:moveTo>
                  <a:cubicBezTo>
                    <a:pt x="9152" y="36341"/>
                    <a:pt x="46945" y="41343"/>
                    <a:pt x="68856" y="34770"/>
                  </a:cubicBezTo>
                  <a:cubicBezTo>
                    <a:pt x="78374" y="31915"/>
                    <a:pt x="87392" y="27292"/>
                    <a:pt x="97136" y="25343"/>
                  </a:cubicBezTo>
                  <a:cubicBezTo>
                    <a:pt x="118924" y="20985"/>
                    <a:pt x="141128" y="19058"/>
                    <a:pt x="163124" y="15916"/>
                  </a:cubicBezTo>
                  <a:cubicBezTo>
                    <a:pt x="229853" y="-6327"/>
                    <a:pt x="211754" y="-4260"/>
                    <a:pt x="332807" y="15916"/>
                  </a:cubicBezTo>
                  <a:cubicBezTo>
                    <a:pt x="343982" y="17779"/>
                    <a:pt x="351660" y="28485"/>
                    <a:pt x="361087" y="34770"/>
                  </a:cubicBezTo>
                  <a:cubicBezTo>
                    <a:pt x="387953" y="115364"/>
                    <a:pt x="377476" y="71610"/>
                    <a:pt x="389367" y="166745"/>
                  </a:cubicBezTo>
                  <a:cubicBezTo>
                    <a:pt x="384401" y="231314"/>
                    <a:pt x="402351" y="284759"/>
                    <a:pt x="351660" y="327001"/>
                  </a:cubicBezTo>
                  <a:cubicBezTo>
                    <a:pt x="344027" y="333362"/>
                    <a:pt x="332807" y="333285"/>
                    <a:pt x="323380" y="336427"/>
                  </a:cubicBezTo>
                  <a:cubicBezTo>
                    <a:pt x="295100" y="333285"/>
                    <a:pt x="266144" y="333902"/>
                    <a:pt x="238539" y="327001"/>
                  </a:cubicBezTo>
                  <a:cubicBezTo>
                    <a:pt x="227547" y="324253"/>
                    <a:pt x="220392" y="313214"/>
                    <a:pt x="210258" y="308147"/>
                  </a:cubicBezTo>
                  <a:cubicBezTo>
                    <a:pt x="201370" y="303703"/>
                    <a:pt x="191405" y="301862"/>
                    <a:pt x="181978" y="298720"/>
                  </a:cubicBezTo>
                  <a:cubicBezTo>
                    <a:pt x="169409" y="289293"/>
                    <a:pt x="157056" y="279572"/>
                    <a:pt x="144271" y="270440"/>
                  </a:cubicBezTo>
                  <a:cubicBezTo>
                    <a:pt x="135052" y="263855"/>
                    <a:pt x="124458" y="259113"/>
                    <a:pt x="115990" y="251586"/>
                  </a:cubicBezTo>
                  <a:cubicBezTo>
                    <a:pt x="96062" y="233872"/>
                    <a:pt x="59429" y="195025"/>
                    <a:pt x="59429" y="195025"/>
                  </a:cubicBezTo>
                  <a:cubicBezTo>
                    <a:pt x="49981" y="166683"/>
                    <a:pt x="51452" y="162829"/>
                    <a:pt x="31149" y="138465"/>
                  </a:cubicBezTo>
                  <a:cubicBezTo>
                    <a:pt x="-1576" y="99195"/>
                    <a:pt x="-3416" y="70905"/>
                    <a:pt x="2868" y="53623"/>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12377" y="1992679"/>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64777" y="2145079"/>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72472" y="2421178"/>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44837" y="1690753"/>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100876" y="2038510"/>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67838" y="1609208"/>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57275" y="2271533"/>
              <a:ext cx="329144" cy="170009"/>
            </a:xfrm>
            <a:custGeom>
              <a:avLst/>
              <a:gdLst>
                <a:gd name="connsiteX0" fmla="*/ 123772 w 329144"/>
                <a:gd name="connsiteY0" fmla="*/ 38034 h 170009"/>
                <a:gd name="connsiteX1" fmla="*/ 189760 w 329144"/>
                <a:gd name="connsiteY1" fmla="*/ 327 h 170009"/>
                <a:gd name="connsiteX2" fmla="*/ 236894 w 329144"/>
                <a:gd name="connsiteY2" fmla="*/ 19180 h 170009"/>
                <a:gd name="connsiteX3" fmla="*/ 265174 w 329144"/>
                <a:gd name="connsiteY3" fmla="*/ 28607 h 170009"/>
                <a:gd name="connsiteX4" fmla="*/ 284028 w 329144"/>
                <a:gd name="connsiteY4" fmla="*/ 56888 h 170009"/>
                <a:gd name="connsiteX5" fmla="*/ 302882 w 329144"/>
                <a:gd name="connsiteY5" fmla="*/ 151156 h 170009"/>
                <a:gd name="connsiteX6" fmla="*/ 246321 w 329144"/>
                <a:gd name="connsiteY6" fmla="*/ 170009 h 170009"/>
                <a:gd name="connsiteX7" fmla="*/ 10651 w 329144"/>
                <a:gd name="connsiteY7" fmla="*/ 160582 h 170009"/>
                <a:gd name="connsiteX8" fmla="*/ 1224 w 329144"/>
                <a:gd name="connsiteY8" fmla="*/ 132302 h 170009"/>
                <a:gd name="connsiteX9" fmla="*/ 10651 w 329144"/>
                <a:gd name="connsiteY9" fmla="*/ 75741 h 170009"/>
                <a:gd name="connsiteX10" fmla="*/ 95492 w 329144"/>
                <a:gd name="connsiteY10" fmla="*/ 66314 h 170009"/>
                <a:gd name="connsiteX11" fmla="*/ 123772 w 329144"/>
                <a:gd name="connsiteY11" fmla="*/ 38034 h 17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44" h="170009">
                  <a:moveTo>
                    <a:pt x="123772" y="38034"/>
                  </a:moveTo>
                  <a:cubicBezTo>
                    <a:pt x="139483" y="27036"/>
                    <a:pt x="164771" y="4492"/>
                    <a:pt x="189760" y="327"/>
                  </a:cubicBezTo>
                  <a:cubicBezTo>
                    <a:pt x="206451" y="-2455"/>
                    <a:pt x="221050" y="13238"/>
                    <a:pt x="236894" y="19180"/>
                  </a:cubicBezTo>
                  <a:cubicBezTo>
                    <a:pt x="246198" y="22669"/>
                    <a:pt x="255747" y="25465"/>
                    <a:pt x="265174" y="28607"/>
                  </a:cubicBezTo>
                  <a:cubicBezTo>
                    <a:pt x="271459" y="38034"/>
                    <a:pt x="276017" y="48877"/>
                    <a:pt x="284028" y="56888"/>
                  </a:cubicBezTo>
                  <a:cubicBezTo>
                    <a:pt x="313505" y="86364"/>
                    <a:pt x="358175" y="72166"/>
                    <a:pt x="302882" y="151156"/>
                  </a:cubicBezTo>
                  <a:cubicBezTo>
                    <a:pt x="291485" y="167437"/>
                    <a:pt x="246321" y="170009"/>
                    <a:pt x="246321" y="170009"/>
                  </a:cubicBezTo>
                  <a:cubicBezTo>
                    <a:pt x="167764" y="166867"/>
                    <a:pt x="88356" y="172537"/>
                    <a:pt x="10651" y="160582"/>
                  </a:cubicBezTo>
                  <a:cubicBezTo>
                    <a:pt x="830" y="159071"/>
                    <a:pt x="1224" y="142239"/>
                    <a:pt x="1224" y="132302"/>
                  </a:cubicBezTo>
                  <a:cubicBezTo>
                    <a:pt x="1224" y="113188"/>
                    <a:pt x="-5008" y="86702"/>
                    <a:pt x="10651" y="75741"/>
                  </a:cubicBezTo>
                  <a:cubicBezTo>
                    <a:pt x="33962" y="59423"/>
                    <a:pt x="67497" y="71404"/>
                    <a:pt x="95492" y="66314"/>
                  </a:cubicBezTo>
                  <a:cubicBezTo>
                    <a:pt x="102405" y="65057"/>
                    <a:pt x="108061" y="49032"/>
                    <a:pt x="123772" y="38034"/>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6" name="Group 2055"/>
          <p:cNvGrpSpPr/>
          <p:nvPr/>
        </p:nvGrpSpPr>
        <p:grpSpPr>
          <a:xfrm>
            <a:off x="6578876" y="933958"/>
            <a:ext cx="1440000" cy="1440000"/>
            <a:chOff x="6460040" y="1239952"/>
            <a:chExt cx="1440000" cy="1440000"/>
          </a:xfrm>
        </p:grpSpPr>
        <p:sp>
          <p:nvSpPr>
            <p:cNvPr id="50" name="Oval 49"/>
            <p:cNvSpPr/>
            <p:nvPr/>
          </p:nvSpPr>
          <p:spPr>
            <a:xfrm>
              <a:off x="6460040" y="1239952"/>
              <a:ext cx="1440000" cy="14400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6939225" y="1473519"/>
              <a:ext cx="389367" cy="336427"/>
            </a:xfrm>
            <a:custGeom>
              <a:avLst/>
              <a:gdLst>
                <a:gd name="connsiteX0" fmla="*/ 2868 w 389367"/>
                <a:gd name="connsiteY0" fmla="*/ 53623 h 336427"/>
                <a:gd name="connsiteX1" fmla="*/ 68856 w 389367"/>
                <a:gd name="connsiteY1" fmla="*/ 34770 h 336427"/>
                <a:gd name="connsiteX2" fmla="*/ 97136 w 389367"/>
                <a:gd name="connsiteY2" fmla="*/ 25343 h 336427"/>
                <a:gd name="connsiteX3" fmla="*/ 163124 w 389367"/>
                <a:gd name="connsiteY3" fmla="*/ 15916 h 336427"/>
                <a:gd name="connsiteX4" fmla="*/ 332807 w 389367"/>
                <a:gd name="connsiteY4" fmla="*/ 15916 h 336427"/>
                <a:gd name="connsiteX5" fmla="*/ 361087 w 389367"/>
                <a:gd name="connsiteY5" fmla="*/ 34770 h 336427"/>
                <a:gd name="connsiteX6" fmla="*/ 389367 w 389367"/>
                <a:gd name="connsiteY6" fmla="*/ 166745 h 336427"/>
                <a:gd name="connsiteX7" fmla="*/ 351660 w 389367"/>
                <a:gd name="connsiteY7" fmla="*/ 327001 h 336427"/>
                <a:gd name="connsiteX8" fmla="*/ 323380 w 389367"/>
                <a:gd name="connsiteY8" fmla="*/ 336427 h 336427"/>
                <a:gd name="connsiteX9" fmla="*/ 238539 w 389367"/>
                <a:gd name="connsiteY9" fmla="*/ 327001 h 336427"/>
                <a:gd name="connsiteX10" fmla="*/ 210258 w 389367"/>
                <a:gd name="connsiteY10" fmla="*/ 308147 h 336427"/>
                <a:gd name="connsiteX11" fmla="*/ 181978 w 389367"/>
                <a:gd name="connsiteY11" fmla="*/ 298720 h 336427"/>
                <a:gd name="connsiteX12" fmla="*/ 144271 w 389367"/>
                <a:gd name="connsiteY12" fmla="*/ 270440 h 336427"/>
                <a:gd name="connsiteX13" fmla="*/ 115990 w 389367"/>
                <a:gd name="connsiteY13" fmla="*/ 251586 h 336427"/>
                <a:gd name="connsiteX14" fmla="*/ 59429 w 389367"/>
                <a:gd name="connsiteY14" fmla="*/ 195025 h 336427"/>
                <a:gd name="connsiteX15" fmla="*/ 31149 w 389367"/>
                <a:gd name="connsiteY15" fmla="*/ 138465 h 336427"/>
                <a:gd name="connsiteX16" fmla="*/ 2868 w 389367"/>
                <a:gd name="connsiteY16" fmla="*/ 53623 h 3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367" h="336427">
                  <a:moveTo>
                    <a:pt x="2868" y="53623"/>
                  </a:moveTo>
                  <a:cubicBezTo>
                    <a:pt x="9152" y="36341"/>
                    <a:pt x="46945" y="41343"/>
                    <a:pt x="68856" y="34770"/>
                  </a:cubicBezTo>
                  <a:cubicBezTo>
                    <a:pt x="78374" y="31915"/>
                    <a:pt x="87392" y="27292"/>
                    <a:pt x="97136" y="25343"/>
                  </a:cubicBezTo>
                  <a:cubicBezTo>
                    <a:pt x="118924" y="20985"/>
                    <a:pt x="141128" y="19058"/>
                    <a:pt x="163124" y="15916"/>
                  </a:cubicBezTo>
                  <a:cubicBezTo>
                    <a:pt x="229853" y="-6327"/>
                    <a:pt x="211754" y="-4260"/>
                    <a:pt x="332807" y="15916"/>
                  </a:cubicBezTo>
                  <a:cubicBezTo>
                    <a:pt x="343982" y="17779"/>
                    <a:pt x="351660" y="28485"/>
                    <a:pt x="361087" y="34770"/>
                  </a:cubicBezTo>
                  <a:cubicBezTo>
                    <a:pt x="387953" y="115364"/>
                    <a:pt x="377476" y="71610"/>
                    <a:pt x="389367" y="166745"/>
                  </a:cubicBezTo>
                  <a:cubicBezTo>
                    <a:pt x="384401" y="231314"/>
                    <a:pt x="402351" y="284759"/>
                    <a:pt x="351660" y="327001"/>
                  </a:cubicBezTo>
                  <a:cubicBezTo>
                    <a:pt x="344027" y="333362"/>
                    <a:pt x="332807" y="333285"/>
                    <a:pt x="323380" y="336427"/>
                  </a:cubicBezTo>
                  <a:cubicBezTo>
                    <a:pt x="295100" y="333285"/>
                    <a:pt x="266144" y="333902"/>
                    <a:pt x="238539" y="327001"/>
                  </a:cubicBezTo>
                  <a:cubicBezTo>
                    <a:pt x="227547" y="324253"/>
                    <a:pt x="220392" y="313214"/>
                    <a:pt x="210258" y="308147"/>
                  </a:cubicBezTo>
                  <a:cubicBezTo>
                    <a:pt x="201370" y="303703"/>
                    <a:pt x="191405" y="301862"/>
                    <a:pt x="181978" y="298720"/>
                  </a:cubicBezTo>
                  <a:cubicBezTo>
                    <a:pt x="169409" y="289293"/>
                    <a:pt x="157056" y="279572"/>
                    <a:pt x="144271" y="270440"/>
                  </a:cubicBezTo>
                  <a:cubicBezTo>
                    <a:pt x="135052" y="263855"/>
                    <a:pt x="124458" y="259113"/>
                    <a:pt x="115990" y="251586"/>
                  </a:cubicBezTo>
                  <a:cubicBezTo>
                    <a:pt x="96062" y="233872"/>
                    <a:pt x="59429" y="195025"/>
                    <a:pt x="59429" y="195025"/>
                  </a:cubicBezTo>
                  <a:cubicBezTo>
                    <a:pt x="49981" y="166683"/>
                    <a:pt x="51452" y="162829"/>
                    <a:pt x="31149" y="138465"/>
                  </a:cubicBezTo>
                  <a:cubicBezTo>
                    <a:pt x="-1576" y="99195"/>
                    <a:pt x="-3416" y="70905"/>
                    <a:pt x="2868" y="53623"/>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59311" y="2011120"/>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11711" y="2163520"/>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19406" y="2439619"/>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347810" y="2056951"/>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14772" y="1627649"/>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7204209" y="2289974"/>
              <a:ext cx="329144" cy="170009"/>
            </a:xfrm>
            <a:custGeom>
              <a:avLst/>
              <a:gdLst>
                <a:gd name="connsiteX0" fmla="*/ 123772 w 329144"/>
                <a:gd name="connsiteY0" fmla="*/ 38034 h 170009"/>
                <a:gd name="connsiteX1" fmla="*/ 189760 w 329144"/>
                <a:gd name="connsiteY1" fmla="*/ 327 h 170009"/>
                <a:gd name="connsiteX2" fmla="*/ 236894 w 329144"/>
                <a:gd name="connsiteY2" fmla="*/ 19180 h 170009"/>
                <a:gd name="connsiteX3" fmla="*/ 265174 w 329144"/>
                <a:gd name="connsiteY3" fmla="*/ 28607 h 170009"/>
                <a:gd name="connsiteX4" fmla="*/ 284028 w 329144"/>
                <a:gd name="connsiteY4" fmla="*/ 56888 h 170009"/>
                <a:gd name="connsiteX5" fmla="*/ 302882 w 329144"/>
                <a:gd name="connsiteY5" fmla="*/ 151156 h 170009"/>
                <a:gd name="connsiteX6" fmla="*/ 246321 w 329144"/>
                <a:gd name="connsiteY6" fmla="*/ 170009 h 170009"/>
                <a:gd name="connsiteX7" fmla="*/ 10651 w 329144"/>
                <a:gd name="connsiteY7" fmla="*/ 160582 h 170009"/>
                <a:gd name="connsiteX8" fmla="*/ 1224 w 329144"/>
                <a:gd name="connsiteY8" fmla="*/ 132302 h 170009"/>
                <a:gd name="connsiteX9" fmla="*/ 10651 w 329144"/>
                <a:gd name="connsiteY9" fmla="*/ 75741 h 170009"/>
                <a:gd name="connsiteX10" fmla="*/ 95492 w 329144"/>
                <a:gd name="connsiteY10" fmla="*/ 66314 h 170009"/>
                <a:gd name="connsiteX11" fmla="*/ 123772 w 329144"/>
                <a:gd name="connsiteY11" fmla="*/ 38034 h 17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44" h="170009">
                  <a:moveTo>
                    <a:pt x="123772" y="38034"/>
                  </a:moveTo>
                  <a:cubicBezTo>
                    <a:pt x="139483" y="27036"/>
                    <a:pt x="164771" y="4492"/>
                    <a:pt x="189760" y="327"/>
                  </a:cubicBezTo>
                  <a:cubicBezTo>
                    <a:pt x="206451" y="-2455"/>
                    <a:pt x="221050" y="13238"/>
                    <a:pt x="236894" y="19180"/>
                  </a:cubicBezTo>
                  <a:cubicBezTo>
                    <a:pt x="246198" y="22669"/>
                    <a:pt x="255747" y="25465"/>
                    <a:pt x="265174" y="28607"/>
                  </a:cubicBezTo>
                  <a:cubicBezTo>
                    <a:pt x="271459" y="38034"/>
                    <a:pt x="276017" y="48877"/>
                    <a:pt x="284028" y="56888"/>
                  </a:cubicBezTo>
                  <a:cubicBezTo>
                    <a:pt x="313505" y="86364"/>
                    <a:pt x="358175" y="72166"/>
                    <a:pt x="302882" y="151156"/>
                  </a:cubicBezTo>
                  <a:cubicBezTo>
                    <a:pt x="291485" y="167437"/>
                    <a:pt x="246321" y="170009"/>
                    <a:pt x="246321" y="170009"/>
                  </a:cubicBezTo>
                  <a:cubicBezTo>
                    <a:pt x="167764" y="166867"/>
                    <a:pt x="88356" y="172537"/>
                    <a:pt x="10651" y="160582"/>
                  </a:cubicBezTo>
                  <a:cubicBezTo>
                    <a:pt x="830" y="159071"/>
                    <a:pt x="1224" y="142239"/>
                    <a:pt x="1224" y="132302"/>
                  </a:cubicBezTo>
                  <a:cubicBezTo>
                    <a:pt x="1224" y="113188"/>
                    <a:pt x="-5008" y="86702"/>
                    <a:pt x="10651" y="75741"/>
                  </a:cubicBezTo>
                  <a:cubicBezTo>
                    <a:pt x="33962" y="59423"/>
                    <a:pt x="67497" y="71404"/>
                    <a:pt x="95492" y="66314"/>
                  </a:cubicBezTo>
                  <a:cubicBezTo>
                    <a:pt x="102405" y="65057"/>
                    <a:pt x="108061" y="49032"/>
                    <a:pt x="123772" y="38034"/>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55324" y="1625949"/>
              <a:ext cx="368148" cy="363106"/>
            </a:xfrm>
            <a:custGeom>
              <a:avLst/>
              <a:gdLst>
                <a:gd name="connsiteX0" fmla="*/ 131975 w 368148"/>
                <a:gd name="connsiteY0" fmla="*/ 4888 h 363106"/>
                <a:gd name="connsiteX1" fmla="*/ 282804 w 368148"/>
                <a:gd name="connsiteY1" fmla="*/ 14315 h 363106"/>
                <a:gd name="connsiteX2" fmla="*/ 301658 w 368148"/>
                <a:gd name="connsiteY2" fmla="*/ 42595 h 363106"/>
                <a:gd name="connsiteX3" fmla="*/ 339365 w 368148"/>
                <a:gd name="connsiteY3" fmla="*/ 127436 h 363106"/>
                <a:gd name="connsiteX4" fmla="*/ 348792 w 368148"/>
                <a:gd name="connsiteY4" fmla="*/ 155717 h 363106"/>
                <a:gd name="connsiteX5" fmla="*/ 367645 w 368148"/>
                <a:gd name="connsiteY5" fmla="*/ 183997 h 363106"/>
                <a:gd name="connsiteX6" fmla="*/ 358218 w 368148"/>
                <a:gd name="connsiteY6" fmla="*/ 363106 h 363106"/>
                <a:gd name="connsiteX7" fmla="*/ 292231 w 368148"/>
                <a:gd name="connsiteY7" fmla="*/ 334826 h 363106"/>
                <a:gd name="connsiteX8" fmla="*/ 263950 w 368148"/>
                <a:gd name="connsiteY8" fmla="*/ 306546 h 363106"/>
                <a:gd name="connsiteX9" fmla="*/ 216816 w 368148"/>
                <a:gd name="connsiteY9" fmla="*/ 297119 h 363106"/>
                <a:gd name="connsiteX10" fmla="*/ 37707 w 368148"/>
                <a:gd name="connsiteY10" fmla="*/ 287692 h 363106"/>
                <a:gd name="connsiteX11" fmla="*/ 28280 w 368148"/>
                <a:gd name="connsiteY11" fmla="*/ 249985 h 363106"/>
                <a:gd name="connsiteX12" fmla="*/ 0 w 368148"/>
                <a:gd name="connsiteY12" fmla="*/ 193424 h 363106"/>
                <a:gd name="connsiteX13" fmla="*/ 18854 w 368148"/>
                <a:gd name="connsiteY13" fmla="*/ 127436 h 363106"/>
                <a:gd name="connsiteX14" fmla="*/ 47134 w 368148"/>
                <a:gd name="connsiteY14" fmla="*/ 108583 h 363106"/>
                <a:gd name="connsiteX15" fmla="*/ 75414 w 368148"/>
                <a:gd name="connsiteY15" fmla="*/ 80302 h 363106"/>
                <a:gd name="connsiteX16" fmla="*/ 131975 w 368148"/>
                <a:gd name="connsiteY16" fmla="*/ 4888 h 36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148" h="363106">
                  <a:moveTo>
                    <a:pt x="131975" y="4888"/>
                  </a:moveTo>
                  <a:cubicBezTo>
                    <a:pt x="166540" y="-6110"/>
                    <a:pt x="233629" y="3387"/>
                    <a:pt x="282804" y="14315"/>
                  </a:cubicBezTo>
                  <a:cubicBezTo>
                    <a:pt x="293864" y="16773"/>
                    <a:pt x="297057" y="32242"/>
                    <a:pt x="301658" y="42595"/>
                  </a:cubicBezTo>
                  <a:cubicBezTo>
                    <a:pt x="346530" y="143558"/>
                    <a:pt x="296696" y="63435"/>
                    <a:pt x="339365" y="127436"/>
                  </a:cubicBezTo>
                  <a:cubicBezTo>
                    <a:pt x="342507" y="136863"/>
                    <a:pt x="344348" y="146829"/>
                    <a:pt x="348792" y="155717"/>
                  </a:cubicBezTo>
                  <a:cubicBezTo>
                    <a:pt x="353859" y="165850"/>
                    <a:pt x="367131" y="172679"/>
                    <a:pt x="367645" y="183997"/>
                  </a:cubicBezTo>
                  <a:cubicBezTo>
                    <a:pt x="370360" y="243721"/>
                    <a:pt x="361360" y="303403"/>
                    <a:pt x="358218" y="363106"/>
                  </a:cubicBezTo>
                  <a:cubicBezTo>
                    <a:pt x="322279" y="354122"/>
                    <a:pt x="320133" y="358078"/>
                    <a:pt x="292231" y="334826"/>
                  </a:cubicBezTo>
                  <a:cubicBezTo>
                    <a:pt x="281989" y="326291"/>
                    <a:pt x="275874" y="312508"/>
                    <a:pt x="263950" y="306546"/>
                  </a:cubicBezTo>
                  <a:cubicBezTo>
                    <a:pt x="249619" y="299381"/>
                    <a:pt x="232527" y="300261"/>
                    <a:pt x="216816" y="297119"/>
                  </a:cubicBezTo>
                  <a:cubicBezTo>
                    <a:pt x="167677" y="301586"/>
                    <a:pt x="86797" y="320418"/>
                    <a:pt x="37707" y="287692"/>
                  </a:cubicBezTo>
                  <a:cubicBezTo>
                    <a:pt x="26927" y="280505"/>
                    <a:pt x="33383" y="261893"/>
                    <a:pt x="28280" y="249985"/>
                  </a:cubicBezTo>
                  <a:cubicBezTo>
                    <a:pt x="-26546" y="122054"/>
                    <a:pt x="39726" y="312598"/>
                    <a:pt x="0" y="193424"/>
                  </a:cubicBezTo>
                  <a:cubicBezTo>
                    <a:pt x="616" y="190960"/>
                    <a:pt x="13937" y="133583"/>
                    <a:pt x="18854" y="127436"/>
                  </a:cubicBezTo>
                  <a:cubicBezTo>
                    <a:pt x="25931" y="118589"/>
                    <a:pt x="38431" y="115836"/>
                    <a:pt x="47134" y="108583"/>
                  </a:cubicBezTo>
                  <a:cubicBezTo>
                    <a:pt x="57376" y="100048"/>
                    <a:pt x="64891" y="88487"/>
                    <a:pt x="75414" y="80302"/>
                  </a:cubicBezTo>
                  <a:cubicBezTo>
                    <a:pt x="171360" y="5677"/>
                    <a:pt x="97410" y="15886"/>
                    <a:pt x="131975" y="4888"/>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68958" y="1414021"/>
              <a:ext cx="597071" cy="584461"/>
            </a:xfrm>
            <a:custGeom>
              <a:avLst/>
              <a:gdLst>
                <a:gd name="connsiteX0" fmla="*/ 69170 w 597071"/>
                <a:gd name="connsiteY0" fmla="*/ 37707 h 584461"/>
                <a:gd name="connsiteX1" fmla="*/ 427388 w 597071"/>
                <a:gd name="connsiteY1" fmla="*/ 9426 h 584461"/>
                <a:gd name="connsiteX2" fmla="*/ 568790 w 597071"/>
                <a:gd name="connsiteY2" fmla="*/ 18853 h 584461"/>
                <a:gd name="connsiteX3" fmla="*/ 540510 w 597071"/>
                <a:gd name="connsiteY3" fmla="*/ 188536 h 584461"/>
                <a:gd name="connsiteX4" fmla="*/ 521656 w 597071"/>
                <a:gd name="connsiteY4" fmla="*/ 216816 h 584461"/>
                <a:gd name="connsiteX5" fmla="*/ 502803 w 597071"/>
                <a:gd name="connsiteY5" fmla="*/ 273377 h 584461"/>
                <a:gd name="connsiteX6" fmla="*/ 531083 w 597071"/>
                <a:gd name="connsiteY6" fmla="*/ 433633 h 584461"/>
                <a:gd name="connsiteX7" fmla="*/ 549937 w 597071"/>
                <a:gd name="connsiteY7" fmla="*/ 461913 h 584461"/>
                <a:gd name="connsiteX8" fmla="*/ 587644 w 597071"/>
                <a:gd name="connsiteY8" fmla="*/ 509047 h 584461"/>
                <a:gd name="connsiteX9" fmla="*/ 597071 w 597071"/>
                <a:gd name="connsiteY9" fmla="*/ 537327 h 584461"/>
                <a:gd name="connsiteX10" fmla="*/ 540510 w 597071"/>
                <a:gd name="connsiteY10" fmla="*/ 584461 h 584461"/>
                <a:gd name="connsiteX11" fmla="*/ 502803 w 597071"/>
                <a:gd name="connsiteY11" fmla="*/ 565608 h 584461"/>
                <a:gd name="connsiteX12" fmla="*/ 427388 w 597071"/>
                <a:gd name="connsiteY12" fmla="*/ 546754 h 584461"/>
                <a:gd name="connsiteX13" fmla="*/ 361401 w 597071"/>
                <a:gd name="connsiteY13" fmla="*/ 518474 h 584461"/>
                <a:gd name="connsiteX14" fmla="*/ 351974 w 597071"/>
                <a:gd name="connsiteY14" fmla="*/ 490193 h 584461"/>
                <a:gd name="connsiteX15" fmla="*/ 323694 w 597071"/>
                <a:gd name="connsiteY15" fmla="*/ 471340 h 584461"/>
                <a:gd name="connsiteX16" fmla="*/ 257706 w 597071"/>
                <a:gd name="connsiteY16" fmla="*/ 499620 h 584461"/>
                <a:gd name="connsiteX17" fmla="*/ 229426 w 597071"/>
                <a:gd name="connsiteY17" fmla="*/ 509047 h 584461"/>
                <a:gd name="connsiteX18" fmla="*/ 182291 w 597071"/>
                <a:gd name="connsiteY18" fmla="*/ 452486 h 584461"/>
                <a:gd name="connsiteX19" fmla="*/ 163438 w 597071"/>
                <a:gd name="connsiteY19" fmla="*/ 395925 h 584461"/>
                <a:gd name="connsiteX20" fmla="*/ 125731 w 597071"/>
                <a:gd name="connsiteY20" fmla="*/ 339365 h 584461"/>
                <a:gd name="connsiteX21" fmla="*/ 97450 w 597071"/>
                <a:gd name="connsiteY21" fmla="*/ 254523 h 584461"/>
                <a:gd name="connsiteX22" fmla="*/ 88023 w 597071"/>
                <a:gd name="connsiteY22" fmla="*/ 226243 h 584461"/>
                <a:gd name="connsiteX23" fmla="*/ 40889 w 597071"/>
                <a:gd name="connsiteY23" fmla="*/ 141402 h 584461"/>
                <a:gd name="connsiteX24" fmla="*/ 12609 w 597071"/>
                <a:gd name="connsiteY24" fmla="*/ 28280 h 584461"/>
                <a:gd name="connsiteX25" fmla="*/ 3182 w 597071"/>
                <a:gd name="connsiteY25" fmla="*/ 0 h 584461"/>
                <a:gd name="connsiteX26" fmla="*/ 22036 w 597071"/>
                <a:gd name="connsiteY26" fmla="*/ 28280 h 584461"/>
                <a:gd name="connsiteX27" fmla="*/ 69170 w 597071"/>
                <a:gd name="connsiteY27" fmla="*/ 37707 h 5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7071" h="584461">
                  <a:moveTo>
                    <a:pt x="69170" y="37707"/>
                  </a:moveTo>
                  <a:cubicBezTo>
                    <a:pt x="136729" y="34565"/>
                    <a:pt x="323947" y="9426"/>
                    <a:pt x="427388" y="9426"/>
                  </a:cubicBezTo>
                  <a:cubicBezTo>
                    <a:pt x="474627" y="9426"/>
                    <a:pt x="521656" y="15711"/>
                    <a:pt x="568790" y="18853"/>
                  </a:cubicBezTo>
                  <a:cubicBezTo>
                    <a:pt x="566096" y="51190"/>
                    <a:pt x="566927" y="148911"/>
                    <a:pt x="540510" y="188536"/>
                  </a:cubicBezTo>
                  <a:lnTo>
                    <a:pt x="521656" y="216816"/>
                  </a:lnTo>
                  <a:cubicBezTo>
                    <a:pt x="515372" y="235670"/>
                    <a:pt x="501004" y="253585"/>
                    <a:pt x="502803" y="273377"/>
                  </a:cubicBezTo>
                  <a:cubicBezTo>
                    <a:pt x="505803" y="306378"/>
                    <a:pt x="505965" y="395958"/>
                    <a:pt x="531083" y="433633"/>
                  </a:cubicBezTo>
                  <a:cubicBezTo>
                    <a:pt x="537368" y="443060"/>
                    <a:pt x="544870" y="451780"/>
                    <a:pt x="549937" y="461913"/>
                  </a:cubicBezTo>
                  <a:cubicBezTo>
                    <a:pt x="572705" y="507447"/>
                    <a:pt x="539971" y="477264"/>
                    <a:pt x="587644" y="509047"/>
                  </a:cubicBezTo>
                  <a:cubicBezTo>
                    <a:pt x="590786" y="518474"/>
                    <a:pt x="597071" y="527390"/>
                    <a:pt x="597071" y="537327"/>
                  </a:cubicBezTo>
                  <a:cubicBezTo>
                    <a:pt x="597071" y="575750"/>
                    <a:pt x="571705" y="571983"/>
                    <a:pt x="540510" y="584461"/>
                  </a:cubicBezTo>
                  <a:cubicBezTo>
                    <a:pt x="527941" y="578177"/>
                    <a:pt x="516134" y="570052"/>
                    <a:pt x="502803" y="565608"/>
                  </a:cubicBezTo>
                  <a:cubicBezTo>
                    <a:pt x="436404" y="543475"/>
                    <a:pt x="476774" y="567919"/>
                    <a:pt x="427388" y="546754"/>
                  </a:cubicBezTo>
                  <a:cubicBezTo>
                    <a:pt x="345842" y="511806"/>
                    <a:pt x="427727" y="540583"/>
                    <a:pt x="361401" y="518474"/>
                  </a:cubicBezTo>
                  <a:cubicBezTo>
                    <a:pt x="358259" y="509047"/>
                    <a:pt x="358182" y="497952"/>
                    <a:pt x="351974" y="490193"/>
                  </a:cubicBezTo>
                  <a:cubicBezTo>
                    <a:pt x="344897" y="481346"/>
                    <a:pt x="334869" y="473202"/>
                    <a:pt x="323694" y="471340"/>
                  </a:cubicBezTo>
                  <a:cubicBezTo>
                    <a:pt x="313083" y="469572"/>
                    <a:pt x="260460" y="498440"/>
                    <a:pt x="257706" y="499620"/>
                  </a:cubicBezTo>
                  <a:cubicBezTo>
                    <a:pt x="248573" y="503534"/>
                    <a:pt x="238853" y="505905"/>
                    <a:pt x="229426" y="509047"/>
                  </a:cubicBezTo>
                  <a:cubicBezTo>
                    <a:pt x="211665" y="491287"/>
                    <a:pt x="192791" y="476111"/>
                    <a:pt x="182291" y="452486"/>
                  </a:cubicBezTo>
                  <a:cubicBezTo>
                    <a:pt x="174220" y="434325"/>
                    <a:pt x="174462" y="412461"/>
                    <a:pt x="163438" y="395925"/>
                  </a:cubicBezTo>
                  <a:cubicBezTo>
                    <a:pt x="150869" y="377072"/>
                    <a:pt x="132897" y="360861"/>
                    <a:pt x="125731" y="339365"/>
                  </a:cubicBezTo>
                  <a:lnTo>
                    <a:pt x="97450" y="254523"/>
                  </a:lnTo>
                  <a:cubicBezTo>
                    <a:pt x="94308" y="245096"/>
                    <a:pt x="93535" y="234511"/>
                    <a:pt x="88023" y="226243"/>
                  </a:cubicBezTo>
                  <a:cubicBezTo>
                    <a:pt x="57419" y="180336"/>
                    <a:pt x="51950" y="182881"/>
                    <a:pt x="40889" y="141402"/>
                  </a:cubicBezTo>
                  <a:cubicBezTo>
                    <a:pt x="30874" y="103847"/>
                    <a:pt x="24900" y="65153"/>
                    <a:pt x="12609" y="28280"/>
                  </a:cubicBezTo>
                  <a:cubicBezTo>
                    <a:pt x="9467" y="18853"/>
                    <a:pt x="-6755" y="0"/>
                    <a:pt x="3182" y="0"/>
                  </a:cubicBezTo>
                  <a:cubicBezTo>
                    <a:pt x="14512" y="0"/>
                    <a:pt x="12972" y="21482"/>
                    <a:pt x="22036" y="28280"/>
                  </a:cubicBezTo>
                  <a:cubicBezTo>
                    <a:pt x="27063" y="32051"/>
                    <a:pt x="1611" y="40849"/>
                    <a:pt x="69170" y="3770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400042" y="1593349"/>
              <a:ext cx="408504" cy="433414"/>
            </a:xfrm>
            <a:custGeom>
              <a:avLst/>
              <a:gdLst>
                <a:gd name="connsiteX0" fmla="*/ 226243 w 408504"/>
                <a:gd name="connsiteY0" fmla="*/ 9208 h 433414"/>
                <a:gd name="connsiteX1" fmla="*/ 9427 w 408504"/>
                <a:gd name="connsiteY1" fmla="*/ 46915 h 433414"/>
                <a:gd name="connsiteX2" fmla="*/ 0 w 408504"/>
                <a:gd name="connsiteY2" fmla="*/ 75195 h 433414"/>
                <a:gd name="connsiteX3" fmla="*/ 9427 w 408504"/>
                <a:gd name="connsiteY3" fmla="*/ 178890 h 433414"/>
                <a:gd name="connsiteX4" fmla="*/ 18853 w 408504"/>
                <a:gd name="connsiteY4" fmla="*/ 207171 h 433414"/>
                <a:gd name="connsiteX5" fmla="*/ 84841 w 408504"/>
                <a:gd name="connsiteY5" fmla="*/ 292012 h 433414"/>
                <a:gd name="connsiteX6" fmla="*/ 113121 w 408504"/>
                <a:gd name="connsiteY6" fmla="*/ 348573 h 433414"/>
                <a:gd name="connsiteX7" fmla="*/ 141402 w 408504"/>
                <a:gd name="connsiteY7" fmla="*/ 367426 h 433414"/>
                <a:gd name="connsiteX8" fmla="*/ 160255 w 408504"/>
                <a:gd name="connsiteY8" fmla="*/ 395707 h 433414"/>
                <a:gd name="connsiteX9" fmla="*/ 216816 w 408504"/>
                <a:gd name="connsiteY9" fmla="*/ 414560 h 433414"/>
                <a:gd name="connsiteX10" fmla="*/ 254524 w 408504"/>
                <a:gd name="connsiteY10" fmla="*/ 433414 h 433414"/>
                <a:gd name="connsiteX11" fmla="*/ 292231 w 408504"/>
                <a:gd name="connsiteY11" fmla="*/ 263731 h 433414"/>
                <a:gd name="connsiteX12" fmla="*/ 339365 w 408504"/>
                <a:gd name="connsiteY12" fmla="*/ 254305 h 433414"/>
                <a:gd name="connsiteX13" fmla="*/ 367645 w 408504"/>
                <a:gd name="connsiteY13" fmla="*/ 244878 h 433414"/>
                <a:gd name="connsiteX14" fmla="*/ 386499 w 408504"/>
                <a:gd name="connsiteY14" fmla="*/ 94049 h 433414"/>
                <a:gd name="connsiteX15" fmla="*/ 358218 w 408504"/>
                <a:gd name="connsiteY15" fmla="*/ 84622 h 433414"/>
                <a:gd name="connsiteX16" fmla="*/ 329938 w 408504"/>
                <a:gd name="connsiteY16" fmla="*/ 65769 h 433414"/>
                <a:gd name="connsiteX17" fmla="*/ 226243 w 408504"/>
                <a:gd name="connsiteY17" fmla="*/ 9208 h 4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504" h="433414">
                  <a:moveTo>
                    <a:pt x="226243" y="9208"/>
                  </a:moveTo>
                  <a:cubicBezTo>
                    <a:pt x="172825" y="6066"/>
                    <a:pt x="57107" y="-24604"/>
                    <a:pt x="9427" y="46915"/>
                  </a:cubicBezTo>
                  <a:cubicBezTo>
                    <a:pt x="3915" y="55183"/>
                    <a:pt x="3142" y="65768"/>
                    <a:pt x="0" y="75195"/>
                  </a:cubicBezTo>
                  <a:cubicBezTo>
                    <a:pt x="3142" y="109760"/>
                    <a:pt x="4519" y="144531"/>
                    <a:pt x="9427" y="178890"/>
                  </a:cubicBezTo>
                  <a:cubicBezTo>
                    <a:pt x="10832" y="188727"/>
                    <a:pt x="13341" y="198903"/>
                    <a:pt x="18853" y="207171"/>
                  </a:cubicBezTo>
                  <a:cubicBezTo>
                    <a:pt x="51392" y="255979"/>
                    <a:pt x="59736" y="216700"/>
                    <a:pt x="84841" y="292012"/>
                  </a:cubicBezTo>
                  <a:cubicBezTo>
                    <a:pt x="92508" y="315011"/>
                    <a:pt x="94849" y="330301"/>
                    <a:pt x="113121" y="348573"/>
                  </a:cubicBezTo>
                  <a:cubicBezTo>
                    <a:pt x="121132" y="356584"/>
                    <a:pt x="131975" y="361142"/>
                    <a:pt x="141402" y="367426"/>
                  </a:cubicBezTo>
                  <a:cubicBezTo>
                    <a:pt x="147686" y="376853"/>
                    <a:pt x="150647" y="389702"/>
                    <a:pt x="160255" y="395707"/>
                  </a:cubicBezTo>
                  <a:cubicBezTo>
                    <a:pt x="177108" y="406240"/>
                    <a:pt x="199041" y="405672"/>
                    <a:pt x="216816" y="414560"/>
                  </a:cubicBezTo>
                  <a:lnTo>
                    <a:pt x="254524" y="433414"/>
                  </a:lnTo>
                  <a:cubicBezTo>
                    <a:pt x="343328" y="403812"/>
                    <a:pt x="229666" y="451425"/>
                    <a:pt x="292231" y="263731"/>
                  </a:cubicBezTo>
                  <a:cubicBezTo>
                    <a:pt x="297298" y="248531"/>
                    <a:pt x="323821" y="258191"/>
                    <a:pt x="339365" y="254305"/>
                  </a:cubicBezTo>
                  <a:cubicBezTo>
                    <a:pt x="349005" y="251895"/>
                    <a:pt x="358218" y="248020"/>
                    <a:pt x="367645" y="244878"/>
                  </a:cubicBezTo>
                  <a:cubicBezTo>
                    <a:pt x="417718" y="194805"/>
                    <a:pt x="419008" y="207830"/>
                    <a:pt x="386499" y="94049"/>
                  </a:cubicBezTo>
                  <a:cubicBezTo>
                    <a:pt x="383769" y="84494"/>
                    <a:pt x="367106" y="89066"/>
                    <a:pt x="358218" y="84622"/>
                  </a:cubicBezTo>
                  <a:cubicBezTo>
                    <a:pt x="348085" y="79555"/>
                    <a:pt x="341047" y="67991"/>
                    <a:pt x="329938" y="65769"/>
                  </a:cubicBezTo>
                  <a:cubicBezTo>
                    <a:pt x="292835" y="58348"/>
                    <a:pt x="279661" y="12350"/>
                    <a:pt x="226243" y="9208"/>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476215" y="1319753"/>
              <a:ext cx="520037" cy="764135"/>
            </a:xfrm>
            <a:custGeom>
              <a:avLst/>
              <a:gdLst>
                <a:gd name="connsiteX0" fmla="*/ 443060 w 520037"/>
                <a:gd name="connsiteY0" fmla="*/ 113121 h 764135"/>
                <a:gd name="connsiteX1" fmla="*/ 490194 w 520037"/>
                <a:gd name="connsiteY1" fmla="*/ 141402 h 764135"/>
                <a:gd name="connsiteX2" fmla="*/ 518474 w 520037"/>
                <a:gd name="connsiteY2" fmla="*/ 131975 h 764135"/>
                <a:gd name="connsiteX3" fmla="*/ 509047 w 520037"/>
                <a:gd name="connsiteY3" fmla="*/ 0 h 764135"/>
                <a:gd name="connsiteX4" fmla="*/ 414779 w 520037"/>
                <a:gd name="connsiteY4" fmla="*/ 37707 h 764135"/>
                <a:gd name="connsiteX5" fmla="*/ 386499 w 520037"/>
                <a:gd name="connsiteY5" fmla="*/ 47134 h 764135"/>
                <a:gd name="connsiteX6" fmla="*/ 329938 w 520037"/>
                <a:gd name="connsiteY6" fmla="*/ 84841 h 764135"/>
                <a:gd name="connsiteX7" fmla="*/ 301658 w 520037"/>
                <a:gd name="connsiteY7" fmla="*/ 103694 h 764135"/>
                <a:gd name="connsiteX8" fmla="*/ 273377 w 520037"/>
                <a:gd name="connsiteY8" fmla="*/ 113121 h 764135"/>
                <a:gd name="connsiteX9" fmla="*/ 245097 w 520037"/>
                <a:gd name="connsiteY9" fmla="*/ 131975 h 764135"/>
                <a:gd name="connsiteX10" fmla="*/ 216817 w 520037"/>
                <a:gd name="connsiteY10" fmla="*/ 141402 h 764135"/>
                <a:gd name="connsiteX11" fmla="*/ 188536 w 520037"/>
                <a:gd name="connsiteY11" fmla="*/ 169682 h 764135"/>
                <a:gd name="connsiteX12" fmla="*/ 160256 w 520037"/>
                <a:gd name="connsiteY12" fmla="*/ 188536 h 764135"/>
                <a:gd name="connsiteX13" fmla="*/ 113122 w 520037"/>
                <a:gd name="connsiteY13" fmla="*/ 273377 h 764135"/>
                <a:gd name="connsiteX14" fmla="*/ 94268 w 520037"/>
                <a:gd name="connsiteY14" fmla="*/ 301657 h 764135"/>
                <a:gd name="connsiteX15" fmla="*/ 75414 w 520037"/>
                <a:gd name="connsiteY15" fmla="*/ 452486 h 764135"/>
                <a:gd name="connsiteX16" fmla="*/ 47134 w 520037"/>
                <a:gd name="connsiteY16" fmla="*/ 509047 h 764135"/>
                <a:gd name="connsiteX17" fmla="*/ 18854 w 520037"/>
                <a:gd name="connsiteY17" fmla="*/ 537327 h 764135"/>
                <a:gd name="connsiteX18" fmla="*/ 0 w 520037"/>
                <a:gd name="connsiteY18" fmla="*/ 565608 h 764135"/>
                <a:gd name="connsiteX19" fmla="*/ 9427 w 520037"/>
                <a:gd name="connsiteY19" fmla="*/ 593888 h 764135"/>
                <a:gd name="connsiteX20" fmla="*/ 37707 w 520037"/>
                <a:gd name="connsiteY20" fmla="*/ 603315 h 764135"/>
                <a:gd name="connsiteX21" fmla="*/ 103695 w 520037"/>
                <a:gd name="connsiteY21" fmla="*/ 650449 h 764135"/>
                <a:gd name="connsiteX22" fmla="*/ 150829 w 520037"/>
                <a:gd name="connsiteY22" fmla="*/ 725863 h 764135"/>
                <a:gd name="connsiteX23" fmla="*/ 160256 w 520037"/>
                <a:gd name="connsiteY23" fmla="*/ 763571 h 764135"/>
                <a:gd name="connsiteX24" fmla="*/ 169682 w 520037"/>
                <a:gd name="connsiteY24" fmla="*/ 735290 h 764135"/>
                <a:gd name="connsiteX25" fmla="*/ 188536 w 520037"/>
                <a:gd name="connsiteY25" fmla="*/ 631595 h 764135"/>
                <a:gd name="connsiteX26" fmla="*/ 226243 w 520037"/>
                <a:gd name="connsiteY26" fmla="*/ 443059 h 764135"/>
                <a:gd name="connsiteX27" fmla="*/ 254524 w 520037"/>
                <a:gd name="connsiteY27" fmla="*/ 433633 h 764135"/>
                <a:gd name="connsiteX28" fmla="*/ 273377 w 520037"/>
                <a:gd name="connsiteY28" fmla="*/ 405352 h 764135"/>
                <a:gd name="connsiteX29" fmla="*/ 301658 w 520037"/>
                <a:gd name="connsiteY29" fmla="*/ 348791 h 764135"/>
                <a:gd name="connsiteX30" fmla="*/ 339365 w 520037"/>
                <a:gd name="connsiteY30" fmla="*/ 329938 h 764135"/>
                <a:gd name="connsiteX31" fmla="*/ 405353 w 520037"/>
                <a:gd name="connsiteY31" fmla="*/ 301657 h 764135"/>
                <a:gd name="connsiteX32" fmla="*/ 414779 w 520037"/>
                <a:gd name="connsiteY32" fmla="*/ 273377 h 764135"/>
                <a:gd name="connsiteX33" fmla="*/ 452487 w 520037"/>
                <a:gd name="connsiteY33" fmla="*/ 150828 h 764135"/>
                <a:gd name="connsiteX34" fmla="*/ 443060 w 520037"/>
                <a:gd name="connsiteY34" fmla="*/ 113121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0037" h="764135">
                  <a:moveTo>
                    <a:pt x="443060" y="113121"/>
                  </a:moveTo>
                  <a:cubicBezTo>
                    <a:pt x="449345" y="111550"/>
                    <a:pt x="472419" y="136958"/>
                    <a:pt x="490194" y="141402"/>
                  </a:cubicBezTo>
                  <a:cubicBezTo>
                    <a:pt x="499834" y="143812"/>
                    <a:pt x="517161" y="141824"/>
                    <a:pt x="518474" y="131975"/>
                  </a:cubicBezTo>
                  <a:cubicBezTo>
                    <a:pt x="524303" y="88258"/>
                    <a:pt x="512189" y="43992"/>
                    <a:pt x="509047" y="0"/>
                  </a:cubicBezTo>
                  <a:cubicBezTo>
                    <a:pt x="380322" y="42908"/>
                    <a:pt x="511865" y="-3902"/>
                    <a:pt x="414779" y="37707"/>
                  </a:cubicBezTo>
                  <a:cubicBezTo>
                    <a:pt x="405646" y="41621"/>
                    <a:pt x="395185" y="42308"/>
                    <a:pt x="386499" y="47134"/>
                  </a:cubicBezTo>
                  <a:cubicBezTo>
                    <a:pt x="366691" y="58138"/>
                    <a:pt x="348792" y="72272"/>
                    <a:pt x="329938" y="84841"/>
                  </a:cubicBezTo>
                  <a:cubicBezTo>
                    <a:pt x="320511" y="91125"/>
                    <a:pt x="312406" y="100111"/>
                    <a:pt x="301658" y="103694"/>
                  </a:cubicBezTo>
                  <a:lnTo>
                    <a:pt x="273377" y="113121"/>
                  </a:lnTo>
                  <a:cubicBezTo>
                    <a:pt x="263950" y="119406"/>
                    <a:pt x="255230" y="126908"/>
                    <a:pt x="245097" y="131975"/>
                  </a:cubicBezTo>
                  <a:cubicBezTo>
                    <a:pt x="236209" y="136419"/>
                    <a:pt x="225085" y="135890"/>
                    <a:pt x="216817" y="141402"/>
                  </a:cubicBezTo>
                  <a:cubicBezTo>
                    <a:pt x="205724" y="148797"/>
                    <a:pt x="198778" y="161147"/>
                    <a:pt x="188536" y="169682"/>
                  </a:cubicBezTo>
                  <a:cubicBezTo>
                    <a:pt x="179832" y="176935"/>
                    <a:pt x="169683" y="182251"/>
                    <a:pt x="160256" y="188536"/>
                  </a:cubicBezTo>
                  <a:cubicBezTo>
                    <a:pt x="143664" y="238312"/>
                    <a:pt x="156340" y="208550"/>
                    <a:pt x="113122" y="273377"/>
                  </a:cubicBezTo>
                  <a:lnTo>
                    <a:pt x="94268" y="301657"/>
                  </a:lnTo>
                  <a:cubicBezTo>
                    <a:pt x="69414" y="376218"/>
                    <a:pt x="95791" y="289468"/>
                    <a:pt x="75414" y="452486"/>
                  </a:cubicBezTo>
                  <a:cubicBezTo>
                    <a:pt x="72913" y="472496"/>
                    <a:pt x="59520" y="494184"/>
                    <a:pt x="47134" y="509047"/>
                  </a:cubicBezTo>
                  <a:cubicBezTo>
                    <a:pt x="38599" y="519288"/>
                    <a:pt x="27388" y="527086"/>
                    <a:pt x="18854" y="537327"/>
                  </a:cubicBezTo>
                  <a:cubicBezTo>
                    <a:pt x="11601" y="546031"/>
                    <a:pt x="6285" y="556181"/>
                    <a:pt x="0" y="565608"/>
                  </a:cubicBezTo>
                  <a:cubicBezTo>
                    <a:pt x="3142" y="575035"/>
                    <a:pt x="2401" y="586862"/>
                    <a:pt x="9427" y="593888"/>
                  </a:cubicBezTo>
                  <a:cubicBezTo>
                    <a:pt x="16453" y="600914"/>
                    <a:pt x="28819" y="598871"/>
                    <a:pt x="37707" y="603315"/>
                  </a:cubicBezTo>
                  <a:cubicBezTo>
                    <a:pt x="48412" y="608667"/>
                    <a:pt x="99425" y="646179"/>
                    <a:pt x="103695" y="650449"/>
                  </a:cubicBezTo>
                  <a:cubicBezTo>
                    <a:pt x="128168" y="674922"/>
                    <a:pt x="135895" y="695996"/>
                    <a:pt x="150829" y="725863"/>
                  </a:cubicBezTo>
                  <a:cubicBezTo>
                    <a:pt x="153971" y="738432"/>
                    <a:pt x="148668" y="757777"/>
                    <a:pt x="160256" y="763571"/>
                  </a:cubicBezTo>
                  <a:cubicBezTo>
                    <a:pt x="169144" y="768015"/>
                    <a:pt x="167905" y="745067"/>
                    <a:pt x="169682" y="735290"/>
                  </a:cubicBezTo>
                  <a:cubicBezTo>
                    <a:pt x="190999" y="618045"/>
                    <a:pt x="166918" y="696450"/>
                    <a:pt x="188536" y="631595"/>
                  </a:cubicBezTo>
                  <a:cubicBezTo>
                    <a:pt x="193329" y="550115"/>
                    <a:pt x="161475" y="486237"/>
                    <a:pt x="226243" y="443059"/>
                  </a:cubicBezTo>
                  <a:cubicBezTo>
                    <a:pt x="234511" y="437547"/>
                    <a:pt x="245097" y="436775"/>
                    <a:pt x="254524" y="433633"/>
                  </a:cubicBezTo>
                  <a:cubicBezTo>
                    <a:pt x="260808" y="424206"/>
                    <a:pt x="268310" y="415486"/>
                    <a:pt x="273377" y="405352"/>
                  </a:cubicBezTo>
                  <a:cubicBezTo>
                    <a:pt x="285326" y="381455"/>
                    <a:pt x="278502" y="368087"/>
                    <a:pt x="301658" y="348791"/>
                  </a:cubicBezTo>
                  <a:cubicBezTo>
                    <a:pt x="312453" y="339795"/>
                    <a:pt x="327164" y="336910"/>
                    <a:pt x="339365" y="329938"/>
                  </a:cubicBezTo>
                  <a:cubicBezTo>
                    <a:pt x="390001" y="301003"/>
                    <a:pt x="343416" y="317141"/>
                    <a:pt x="405353" y="301657"/>
                  </a:cubicBezTo>
                  <a:cubicBezTo>
                    <a:pt x="408495" y="292230"/>
                    <a:pt x="413268" y="283198"/>
                    <a:pt x="414779" y="273377"/>
                  </a:cubicBezTo>
                  <a:cubicBezTo>
                    <a:pt x="423784" y="214845"/>
                    <a:pt x="402614" y="180752"/>
                    <a:pt x="452487" y="150828"/>
                  </a:cubicBezTo>
                  <a:cubicBezTo>
                    <a:pt x="457876" y="147595"/>
                    <a:pt x="436775" y="114692"/>
                    <a:pt x="443060" y="11312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504495" y="1951348"/>
              <a:ext cx="650449" cy="377073"/>
            </a:xfrm>
            <a:custGeom>
              <a:avLst/>
              <a:gdLst>
                <a:gd name="connsiteX0" fmla="*/ 216816 w 650449"/>
                <a:gd name="connsiteY0" fmla="*/ 9427 h 377073"/>
                <a:gd name="connsiteX1" fmla="*/ 263950 w 650449"/>
                <a:gd name="connsiteY1" fmla="*/ 0 h 377073"/>
                <a:gd name="connsiteX2" fmla="*/ 386499 w 650449"/>
                <a:gd name="connsiteY2" fmla="*/ 9427 h 377073"/>
                <a:gd name="connsiteX3" fmla="*/ 490194 w 650449"/>
                <a:gd name="connsiteY3" fmla="*/ 28281 h 377073"/>
                <a:gd name="connsiteX4" fmla="*/ 518474 w 650449"/>
                <a:gd name="connsiteY4" fmla="*/ 47134 h 377073"/>
                <a:gd name="connsiteX5" fmla="*/ 556181 w 650449"/>
                <a:gd name="connsiteY5" fmla="*/ 103695 h 377073"/>
                <a:gd name="connsiteX6" fmla="*/ 584462 w 650449"/>
                <a:gd name="connsiteY6" fmla="*/ 122549 h 377073"/>
                <a:gd name="connsiteX7" fmla="*/ 631596 w 650449"/>
                <a:gd name="connsiteY7" fmla="*/ 160256 h 377073"/>
                <a:gd name="connsiteX8" fmla="*/ 650449 w 650449"/>
                <a:gd name="connsiteY8" fmla="*/ 188537 h 377073"/>
                <a:gd name="connsiteX9" fmla="*/ 641023 w 650449"/>
                <a:gd name="connsiteY9" fmla="*/ 263951 h 377073"/>
                <a:gd name="connsiteX10" fmla="*/ 631596 w 650449"/>
                <a:gd name="connsiteY10" fmla="*/ 311085 h 377073"/>
                <a:gd name="connsiteX11" fmla="*/ 575035 w 650449"/>
                <a:gd name="connsiteY11" fmla="*/ 339365 h 377073"/>
                <a:gd name="connsiteX12" fmla="*/ 546754 w 650449"/>
                <a:gd name="connsiteY12" fmla="*/ 358219 h 377073"/>
                <a:gd name="connsiteX13" fmla="*/ 480767 w 650449"/>
                <a:gd name="connsiteY13" fmla="*/ 377073 h 377073"/>
                <a:gd name="connsiteX14" fmla="*/ 395926 w 650449"/>
                <a:gd name="connsiteY14" fmla="*/ 367646 h 377073"/>
                <a:gd name="connsiteX15" fmla="*/ 358218 w 650449"/>
                <a:gd name="connsiteY15" fmla="*/ 311085 h 377073"/>
                <a:gd name="connsiteX16" fmla="*/ 273377 w 650449"/>
                <a:gd name="connsiteY16" fmla="*/ 282805 h 377073"/>
                <a:gd name="connsiteX17" fmla="*/ 94268 w 650449"/>
                <a:gd name="connsiteY17" fmla="*/ 301658 h 377073"/>
                <a:gd name="connsiteX18" fmla="*/ 18853 w 650449"/>
                <a:gd name="connsiteY18" fmla="*/ 282805 h 377073"/>
                <a:gd name="connsiteX19" fmla="*/ 9427 w 650449"/>
                <a:gd name="connsiteY19" fmla="*/ 188537 h 377073"/>
                <a:gd name="connsiteX20" fmla="*/ 0 w 650449"/>
                <a:gd name="connsiteY20" fmla="*/ 160256 h 377073"/>
                <a:gd name="connsiteX21" fmla="*/ 9427 w 650449"/>
                <a:gd name="connsiteY21" fmla="*/ 84842 h 377073"/>
                <a:gd name="connsiteX22" fmla="*/ 37707 w 650449"/>
                <a:gd name="connsiteY22" fmla="*/ 65988 h 377073"/>
                <a:gd name="connsiteX23" fmla="*/ 94268 w 650449"/>
                <a:gd name="connsiteY23" fmla="*/ 47134 h 377073"/>
                <a:gd name="connsiteX24" fmla="*/ 188536 w 650449"/>
                <a:gd name="connsiteY24" fmla="*/ 28281 h 377073"/>
                <a:gd name="connsiteX25" fmla="*/ 216816 w 650449"/>
                <a:gd name="connsiteY25" fmla="*/ 9427 h 37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0449" h="377073">
                  <a:moveTo>
                    <a:pt x="216816" y="9427"/>
                  </a:moveTo>
                  <a:cubicBezTo>
                    <a:pt x="229385" y="4714"/>
                    <a:pt x="247928" y="0"/>
                    <a:pt x="263950" y="0"/>
                  </a:cubicBezTo>
                  <a:cubicBezTo>
                    <a:pt x="304920" y="0"/>
                    <a:pt x="345732" y="5350"/>
                    <a:pt x="386499" y="9427"/>
                  </a:cubicBezTo>
                  <a:cubicBezTo>
                    <a:pt x="442792" y="15056"/>
                    <a:pt x="444062" y="16748"/>
                    <a:pt x="490194" y="28281"/>
                  </a:cubicBezTo>
                  <a:cubicBezTo>
                    <a:pt x="499621" y="34565"/>
                    <a:pt x="511014" y="38608"/>
                    <a:pt x="518474" y="47134"/>
                  </a:cubicBezTo>
                  <a:cubicBezTo>
                    <a:pt x="533395" y="64187"/>
                    <a:pt x="537327" y="91126"/>
                    <a:pt x="556181" y="103695"/>
                  </a:cubicBezTo>
                  <a:lnTo>
                    <a:pt x="584462" y="122549"/>
                  </a:lnTo>
                  <a:cubicBezTo>
                    <a:pt x="638493" y="203597"/>
                    <a:pt x="566547" y="108216"/>
                    <a:pt x="631596" y="160256"/>
                  </a:cubicBezTo>
                  <a:cubicBezTo>
                    <a:pt x="640443" y="167334"/>
                    <a:pt x="644165" y="179110"/>
                    <a:pt x="650449" y="188537"/>
                  </a:cubicBezTo>
                  <a:cubicBezTo>
                    <a:pt x="647307" y="213675"/>
                    <a:pt x="644875" y="238912"/>
                    <a:pt x="641023" y="263951"/>
                  </a:cubicBezTo>
                  <a:cubicBezTo>
                    <a:pt x="638587" y="279787"/>
                    <a:pt x="639545" y="297174"/>
                    <a:pt x="631596" y="311085"/>
                  </a:cubicBezTo>
                  <a:cubicBezTo>
                    <a:pt x="622996" y="326135"/>
                    <a:pt x="589552" y="334526"/>
                    <a:pt x="575035" y="339365"/>
                  </a:cubicBezTo>
                  <a:cubicBezTo>
                    <a:pt x="565608" y="345650"/>
                    <a:pt x="556888" y="353152"/>
                    <a:pt x="546754" y="358219"/>
                  </a:cubicBezTo>
                  <a:cubicBezTo>
                    <a:pt x="533230" y="364981"/>
                    <a:pt x="492849" y="374052"/>
                    <a:pt x="480767" y="377073"/>
                  </a:cubicBezTo>
                  <a:cubicBezTo>
                    <a:pt x="452487" y="373931"/>
                    <a:pt x="422920" y="376644"/>
                    <a:pt x="395926" y="367646"/>
                  </a:cubicBezTo>
                  <a:cubicBezTo>
                    <a:pt x="341015" y="349342"/>
                    <a:pt x="386473" y="339340"/>
                    <a:pt x="358218" y="311085"/>
                  </a:cubicBezTo>
                  <a:cubicBezTo>
                    <a:pt x="338702" y="291569"/>
                    <a:pt x="297210" y="287571"/>
                    <a:pt x="273377" y="282805"/>
                  </a:cubicBezTo>
                  <a:cubicBezTo>
                    <a:pt x="213674" y="289089"/>
                    <a:pt x="154301" y="301658"/>
                    <a:pt x="94268" y="301658"/>
                  </a:cubicBezTo>
                  <a:cubicBezTo>
                    <a:pt x="68356" y="301658"/>
                    <a:pt x="34400" y="303535"/>
                    <a:pt x="18853" y="282805"/>
                  </a:cubicBezTo>
                  <a:cubicBezTo>
                    <a:pt x="-95" y="257542"/>
                    <a:pt x="14229" y="219749"/>
                    <a:pt x="9427" y="188537"/>
                  </a:cubicBezTo>
                  <a:cubicBezTo>
                    <a:pt x="7916" y="178716"/>
                    <a:pt x="3142" y="169683"/>
                    <a:pt x="0" y="160256"/>
                  </a:cubicBezTo>
                  <a:cubicBezTo>
                    <a:pt x="3142" y="135118"/>
                    <a:pt x="18" y="108364"/>
                    <a:pt x="9427" y="84842"/>
                  </a:cubicBezTo>
                  <a:cubicBezTo>
                    <a:pt x="13635" y="74323"/>
                    <a:pt x="27354" y="70589"/>
                    <a:pt x="37707" y="65988"/>
                  </a:cubicBezTo>
                  <a:cubicBezTo>
                    <a:pt x="55868" y="57916"/>
                    <a:pt x="75414" y="53418"/>
                    <a:pt x="94268" y="47134"/>
                  </a:cubicBezTo>
                  <a:cubicBezTo>
                    <a:pt x="135550" y="33374"/>
                    <a:pt x="130774" y="33095"/>
                    <a:pt x="188536" y="28281"/>
                  </a:cubicBezTo>
                  <a:cubicBezTo>
                    <a:pt x="204193" y="26976"/>
                    <a:pt x="204247" y="14140"/>
                    <a:pt x="216816" y="942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039763" y="1941922"/>
              <a:ext cx="737350" cy="427884"/>
            </a:xfrm>
            <a:custGeom>
              <a:avLst/>
              <a:gdLst>
                <a:gd name="connsiteX0" fmla="*/ 577095 w 737350"/>
                <a:gd name="connsiteY0" fmla="*/ 113121 h 427884"/>
                <a:gd name="connsiteX1" fmla="*/ 350851 w 737350"/>
                <a:gd name="connsiteY1" fmla="*/ 37707 h 427884"/>
                <a:gd name="connsiteX2" fmla="*/ 152889 w 737350"/>
                <a:gd name="connsiteY2" fmla="*/ 18853 h 427884"/>
                <a:gd name="connsiteX3" fmla="*/ 124608 w 737350"/>
                <a:gd name="connsiteY3" fmla="*/ 9426 h 427884"/>
                <a:gd name="connsiteX4" fmla="*/ 77474 w 737350"/>
                <a:gd name="connsiteY4" fmla="*/ 0 h 427884"/>
                <a:gd name="connsiteX5" fmla="*/ 2060 w 737350"/>
                <a:gd name="connsiteY5" fmla="*/ 28280 h 427884"/>
                <a:gd name="connsiteX6" fmla="*/ 11486 w 737350"/>
                <a:gd name="connsiteY6" fmla="*/ 113121 h 427884"/>
                <a:gd name="connsiteX7" fmla="*/ 39767 w 737350"/>
                <a:gd name="connsiteY7" fmla="*/ 131975 h 427884"/>
                <a:gd name="connsiteX8" fmla="*/ 96328 w 737350"/>
                <a:gd name="connsiteY8" fmla="*/ 188536 h 427884"/>
                <a:gd name="connsiteX9" fmla="*/ 124608 w 737350"/>
                <a:gd name="connsiteY9" fmla="*/ 207389 h 427884"/>
                <a:gd name="connsiteX10" fmla="*/ 162315 w 737350"/>
                <a:gd name="connsiteY10" fmla="*/ 216816 h 427884"/>
                <a:gd name="connsiteX11" fmla="*/ 181169 w 737350"/>
                <a:gd name="connsiteY11" fmla="*/ 273377 h 427884"/>
                <a:gd name="connsiteX12" fmla="*/ 190596 w 737350"/>
                <a:gd name="connsiteY12" fmla="*/ 301657 h 427884"/>
                <a:gd name="connsiteX13" fmla="*/ 200023 w 737350"/>
                <a:gd name="connsiteY13" fmla="*/ 414779 h 427884"/>
                <a:gd name="connsiteX14" fmla="*/ 331998 w 737350"/>
                <a:gd name="connsiteY14" fmla="*/ 405352 h 427884"/>
                <a:gd name="connsiteX15" fmla="*/ 350851 w 737350"/>
                <a:gd name="connsiteY15" fmla="*/ 377072 h 427884"/>
                <a:gd name="connsiteX16" fmla="*/ 416839 w 737350"/>
                <a:gd name="connsiteY16" fmla="*/ 329938 h 427884"/>
                <a:gd name="connsiteX17" fmla="*/ 454546 w 737350"/>
                <a:gd name="connsiteY17" fmla="*/ 311084 h 427884"/>
                <a:gd name="connsiteX18" fmla="*/ 661936 w 737350"/>
                <a:gd name="connsiteY18" fmla="*/ 292231 h 427884"/>
                <a:gd name="connsiteX19" fmla="*/ 737350 w 737350"/>
                <a:gd name="connsiteY19" fmla="*/ 282804 h 427884"/>
                <a:gd name="connsiteX20" fmla="*/ 699643 w 737350"/>
                <a:gd name="connsiteY20" fmla="*/ 179109 h 427884"/>
                <a:gd name="connsiteX21" fmla="*/ 652509 w 737350"/>
                <a:gd name="connsiteY21" fmla="*/ 169682 h 427884"/>
                <a:gd name="connsiteX22" fmla="*/ 577095 w 737350"/>
                <a:gd name="connsiteY22" fmla="*/ 113121 h 42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7350" h="427884">
                  <a:moveTo>
                    <a:pt x="577095" y="113121"/>
                  </a:moveTo>
                  <a:cubicBezTo>
                    <a:pt x="526819" y="91125"/>
                    <a:pt x="428452" y="54952"/>
                    <a:pt x="350851" y="37707"/>
                  </a:cubicBezTo>
                  <a:cubicBezTo>
                    <a:pt x="286144" y="23328"/>
                    <a:pt x="218663" y="27075"/>
                    <a:pt x="152889" y="18853"/>
                  </a:cubicBezTo>
                  <a:cubicBezTo>
                    <a:pt x="143029" y="17620"/>
                    <a:pt x="134248" y="11836"/>
                    <a:pt x="124608" y="9426"/>
                  </a:cubicBezTo>
                  <a:cubicBezTo>
                    <a:pt x="109064" y="5540"/>
                    <a:pt x="93185" y="3142"/>
                    <a:pt x="77474" y="0"/>
                  </a:cubicBezTo>
                  <a:cubicBezTo>
                    <a:pt x="72896" y="916"/>
                    <a:pt x="5724" y="8127"/>
                    <a:pt x="2060" y="28280"/>
                  </a:cubicBezTo>
                  <a:cubicBezTo>
                    <a:pt x="-3030" y="56275"/>
                    <a:pt x="1762" y="86380"/>
                    <a:pt x="11486" y="113121"/>
                  </a:cubicBezTo>
                  <a:cubicBezTo>
                    <a:pt x="15358" y="123769"/>
                    <a:pt x="30340" y="125690"/>
                    <a:pt x="39767" y="131975"/>
                  </a:cubicBezTo>
                  <a:cubicBezTo>
                    <a:pt x="65803" y="171027"/>
                    <a:pt x="51684" y="156647"/>
                    <a:pt x="96328" y="188536"/>
                  </a:cubicBezTo>
                  <a:cubicBezTo>
                    <a:pt x="105547" y="195121"/>
                    <a:pt x="114195" y="202926"/>
                    <a:pt x="124608" y="207389"/>
                  </a:cubicBezTo>
                  <a:cubicBezTo>
                    <a:pt x="136516" y="212493"/>
                    <a:pt x="149746" y="213674"/>
                    <a:pt x="162315" y="216816"/>
                  </a:cubicBezTo>
                  <a:lnTo>
                    <a:pt x="181169" y="273377"/>
                  </a:lnTo>
                  <a:lnTo>
                    <a:pt x="190596" y="301657"/>
                  </a:lnTo>
                  <a:cubicBezTo>
                    <a:pt x="193738" y="339364"/>
                    <a:pt x="180192" y="382554"/>
                    <a:pt x="200023" y="414779"/>
                  </a:cubicBezTo>
                  <a:cubicBezTo>
                    <a:pt x="219904" y="447085"/>
                    <a:pt x="315432" y="410085"/>
                    <a:pt x="331998" y="405352"/>
                  </a:cubicBezTo>
                  <a:cubicBezTo>
                    <a:pt x="338282" y="395925"/>
                    <a:pt x="342840" y="385083"/>
                    <a:pt x="350851" y="377072"/>
                  </a:cubicBezTo>
                  <a:cubicBezTo>
                    <a:pt x="357597" y="370326"/>
                    <a:pt x="404348" y="337076"/>
                    <a:pt x="416839" y="329938"/>
                  </a:cubicBezTo>
                  <a:cubicBezTo>
                    <a:pt x="429040" y="322966"/>
                    <a:pt x="440657" y="313221"/>
                    <a:pt x="454546" y="311084"/>
                  </a:cubicBezTo>
                  <a:cubicBezTo>
                    <a:pt x="523154" y="300529"/>
                    <a:pt x="592865" y="299138"/>
                    <a:pt x="661936" y="292231"/>
                  </a:cubicBezTo>
                  <a:cubicBezTo>
                    <a:pt x="687144" y="289710"/>
                    <a:pt x="712212" y="285946"/>
                    <a:pt x="737350" y="282804"/>
                  </a:cubicBezTo>
                  <a:cubicBezTo>
                    <a:pt x="731085" y="226415"/>
                    <a:pt x="749843" y="197934"/>
                    <a:pt x="699643" y="179109"/>
                  </a:cubicBezTo>
                  <a:cubicBezTo>
                    <a:pt x="684641" y="173483"/>
                    <a:pt x="667967" y="173898"/>
                    <a:pt x="652509" y="169682"/>
                  </a:cubicBezTo>
                  <a:cubicBezTo>
                    <a:pt x="633336" y="164453"/>
                    <a:pt x="627371" y="135117"/>
                    <a:pt x="577095" y="11312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682845" y="1835443"/>
              <a:ext cx="204037" cy="332878"/>
            </a:xfrm>
            <a:custGeom>
              <a:avLst/>
              <a:gdLst>
                <a:gd name="connsiteX0" fmla="*/ 160256 w 204037"/>
                <a:gd name="connsiteY0" fmla="*/ 12211 h 332878"/>
                <a:gd name="connsiteX1" fmla="*/ 103695 w 204037"/>
                <a:gd name="connsiteY1" fmla="*/ 2784 h 332878"/>
                <a:gd name="connsiteX2" fmla="*/ 47134 w 204037"/>
                <a:gd name="connsiteY2" fmla="*/ 40491 h 332878"/>
                <a:gd name="connsiteX3" fmla="*/ 0 w 204037"/>
                <a:gd name="connsiteY3" fmla="*/ 134759 h 332878"/>
                <a:gd name="connsiteX4" fmla="*/ 28281 w 204037"/>
                <a:gd name="connsiteY4" fmla="*/ 200747 h 332878"/>
                <a:gd name="connsiteX5" fmla="*/ 37708 w 204037"/>
                <a:gd name="connsiteY5" fmla="*/ 229027 h 332878"/>
                <a:gd name="connsiteX6" fmla="*/ 65988 w 204037"/>
                <a:gd name="connsiteY6" fmla="*/ 257308 h 332878"/>
                <a:gd name="connsiteX7" fmla="*/ 84842 w 204037"/>
                <a:gd name="connsiteY7" fmla="*/ 285588 h 332878"/>
                <a:gd name="connsiteX8" fmla="*/ 94268 w 204037"/>
                <a:gd name="connsiteY8" fmla="*/ 313869 h 332878"/>
                <a:gd name="connsiteX9" fmla="*/ 131976 w 204037"/>
                <a:gd name="connsiteY9" fmla="*/ 332722 h 332878"/>
                <a:gd name="connsiteX10" fmla="*/ 188536 w 204037"/>
                <a:gd name="connsiteY10" fmla="*/ 304442 h 332878"/>
                <a:gd name="connsiteX11" fmla="*/ 188536 w 204037"/>
                <a:gd name="connsiteY11" fmla="*/ 115906 h 332878"/>
                <a:gd name="connsiteX12" fmla="*/ 179110 w 204037"/>
                <a:gd name="connsiteY12" fmla="*/ 87625 h 332878"/>
                <a:gd name="connsiteX13" fmla="*/ 160256 w 204037"/>
                <a:gd name="connsiteY13" fmla="*/ 12211 h 3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037" h="332878">
                  <a:moveTo>
                    <a:pt x="160256" y="12211"/>
                  </a:moveTo>
                  <a:cubicBezTo>
                    <a:pt x="147687" y="-1929"/>
                    <a:pt x="122238" y="-1852"/>
                    <a:pt x="103695" y="2784"/>
                  </a:cubicBezTo>
                  <a:cubicBezTo>
                    <a:pt x="81712" y="8280"/>
                    <a:pt x="47134" y="40491"/>
                    <a:pt x="47134" y="40491"/>
                  </a:cubicBezTo>
                  <a:cubicBezTo>
                    <a:pt x="2240" y="107832"/>
                    <a:pt x="14923" y="75069"/>
                    <a:pt x="0" y="134759"/>
                  </a:cubicBezTo>
                  <a:cubicBezTo>
                    <a:pt x="19619" y="213234"/>
                    <a:pt x="-4270" y="135647"/>
                    <a:pt x="28281" y="200747"/>
                  </a:cubicBezTo>
                  <a:cubicBezTo>
                    <a:pt x="32725" y="209635"/>
                    <a:pt x="32196" y="220759"/>
                    <a:pt x="37708" y="229027"/>
                  </a:cubicBezTo>
                  <a:cubicBezTo>
                    <a:pt x="45103" y="240120"/>
                    <a:pt x="57453" y="247066"/>
                    <a:pt x="65988" y="257308"/>
                  </a:cubicBezTo>
                  <a:cubicBezTo>
                    <a:pt x="73241" y="266012"/>
                    <a:pt x="78557" y="276161"/>
                    <a:pt x="84842" y="285588"/>
                  </a:cubicBezTo>
                  <a:cubicBezTo>
                    <a:pt x="87984" y="295015"/>
                    <a:pt x="87242" y="306843"/>
                    <a:pt x="94268" y="313869"/>
                  </a:cubicBezTo>
                  <a:cubicBezTo>
                    <a:pt x="104205" y="323806"/>
                    <a:pt x="118064" y="330735"/>
                    <a:pt x="131976" y="332722"/>
                  </a:cubicBezTo>
                  <a:cubicBezTo>
                    <a:pt x="148046" y="335017"/>
                    <a:pt x="178164" y="311356"/>
                    <a:pt x="188536" y="304442"/>
                  </a:cubicBezTo>
                  <a:cubicBezTo>
                    <a:pt x="213884" y="228399"/>
                    <a:pt x="203936" y="269912"/>
                    <a:pt x="188536" y="115906"/>
                  </a:cubicBezTo>
                  <a:cubicBezTo>
                    <a:pt x="187547" y="106018"/>
                    <a:pt x="181840" y="97180"/>
                    <a:pt x="179110" y="87625"/>
                  </a:cubicBezTo>
                  <a:cubicBezTo>
                    <a:pt x="168159" y="49294"/>
                    <a:pt x="172825" y="26351"/>
                    <a:pt x="160256" y="1221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695801" y="2243579"/>
              <a:ext cx="572513" cy="245097"/>
            </a:xfrm>
            <a:custGeom>
              <a:avLst/>
              <a:gdLst>
                <a:gd name="connsiteX0" fmla="*/ 534558 w 572513"/>
                <a:gd name="connsiteY0" fmla="*/ 84842 h 245097"/>
                <a:gd name="connsiteX1" fmla="*/ 525131 w 572513"/>
                <a:gd name="connsiteY1" fmla="*/ 9427 h 245097"/>
                <a:gd name="connsiteX2" fmla="*/ 496851 w 572513"/>
                <a:gd name="connsiteY2" fmla="*/ 0 h 245097"/>
                <a:gd name="connsiteX3" fmla="*/ 336595 w 572513"/>
                <a:gd name="connsiteY3" fmla="*/ 9427 h 245097"/>
                <a:gd name="connsiteX4" fmla="*/ 298888 w 572513"/>
                <a:gd name="connsiteY4" fmla="*/ 65988 h 245097"/>
                <a:gd name="connsiteX5" fmla="*/ 270607 w 572513"/>
                <a:gd name="connsiteY5" fmla="*/ 84842 h 245097"/>
                <a:gd name="connsiteX6" fmla="*/ 214046 w 572513"/>
                <a:gd name="connsiteY6" fmla="*/ 103695 h 245097"/>
                <a:gd name="connsiteX7" fmla="*/ 166912 w 572513"/>
                <a:gd name="connsiteY7" fmla="*/ 84842 h 245097"/>
                <a:gd name="connsiteX8" fmla="*/ 119778 w 572513"/>
                <a:gd name="connsiteY8" fmla="*/ 75415 h 245097"/>
                <a:gd name="connsiteX9" fmla="*/ 91498 w 572513"/>
                <a:gd name="connsiteY9" fmla="*/ 65988 h 245097"/>
                <a:gd name="connsiteX10" fmla="*/ 6657 w 572513"/>
                <a:gd name="connsiteY10" fmla="*/ 75415 h 245097"/>
                <a:gd name="connsiteX11" fmla="*/ 16084 w 572513"/>
                <a:gd name="connsiteY11" fmla="*/ 150829 h 245097"/>
                <a:gd name="connsiteX12" fmla="*/ 34937 w 572513"/>
                <a:gd name="connsiteY12" fmla="*/ 179110 h 245097"/>
                <a:gd name="connsiteX13" fmla="*/ 53791 w 572513"/>
                <a:gd name="connsiteY13" fmla="*/ 245097 h 245097"/>
                <a:gd name="connsiteX14" fmla="*/ 440290 w 572513"/>
                <a:gd name="connsiteY14" fmla="*/ 226244 h 245097"/>
                <a:gd name="connsiteX15" fmla="*/ 562838 w 572513"/>
                <a:gd name="connsiteY15" fmla="*/ 207390 h 245097"/>
                <a:gd name="connsiteX16" fmla="*/ 562838 w 572513"/>
                <a:gd name="connsiteY16" fmla="*/ 131976 h 245097"/>
                <a:gd name="connsiteX17" fmla="*/ 534558 w 572513"/>
                <a:gd name="connsiteY17" fmla="*/ 84842 h 24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2513" h="245097">
                  <a:moveTo>
                    <a:pt x="534558" y="84842"/>
                  </a:moveTo>
                  <a:cubicBezTo>
                    <a:pt x="528274" y="64417"/>
                    <a:pt x="556221" y="34299"/>
                    <a:pt x="525131" y="9427"/>
                  </a:cubicBezTo>
                  <a:cubicBezTo>
                    <a:pt x="517372" y="3220"/>
                    <a:pt x="506278" y="3142"/>
                    <a:pt x="496851" y="0"/>
                  </a:cubicBezTo>
                  <a:lnTo>
                    <a:pt x="336595" y="9427"/>
                  </a:lnTo>
                  <a:cubicBezTo>
                    <a:pt x="315099" y="16593"/>
                    <a:pt x="317742" y="53419"/>
                    <a:pt x="298888" y="65988"/>
                  </a:cubicBezTo>
                  <a:cubicBezTo>
                    <a:pt x="289461" y="72273"/>
                    <a:pt x="280960" y="80241"/>
                    <a:pt x="270607" y="84842"/>
                  </a:cubicBezTo>
                  <a:cubicBezTo>
                    <a:pt x="252446" y="92913"/>
                    <a:pt x="214046" y="103695"/>
                    <a:pt x="214046" y="103695"/>
                  </a:cubicBezTo>
                  <a:cubicBezTo>
                    <a:pt x="198335" y="97411"/>
                    <a:pt x="183120" y="89704"/>
                    <a:pt x="166912" y="84842"/>
                  </a:cubicBezTo>
                  <a:cubicBezTo>
                    <a:pt x="151565" y="80238"/>
                    <a:pt x="135322" y="79301"/>
                    <a:pt x="119778" y="75415"/>
                  </a:cubicBezTo>
                  <a:cubicBezTo>
                    <a:pt x="110138" y="73005"/>
                    <a:pt x="100925" y="69130"/>
                    <a:pt x="91498" y="65988"/>
                  </a:cubicBezTo>
                  <a:cubicBezTo>
                    <a:pt x="63218" y="69130"/>
                    <a:pt x="25561" y="54148"/>
                    <a:pt x="6657" y="75415"/>
                  </a:cubicBezTo>
                  <a:cubicBezTo>
                    <a:pt x="-10174" y="94350"/>
                    <a:pt x="9418" y="126388"/>
                    <a:pt x="16084" y="150829"/>
                  </a:cubicBezTo>
                  <a:cubicBezTo>
                    <a:pt x="19065" y="161759"/>
                    <a:pt x="29870" y="168976"/>
                    <a:pt x="34937" y="179110"/>
                  </a:cubicBezTo>
                  <a:cubicBezTo>
                    <a:pt x="41700" y="192635"/>
                    <a:pt x="50770" y="233014"/>
                    <a:pt x="53791" y="245097"/>
                  </a:cubicBezTo>
                  <a:lnTo>
                    <a:pt x="440290" y="226244"/>
                  </a:lnTo>
                  <a:cubicBezTo>
                    <a:pt x="505602" y="209916"/>
                    <a:pt x="465120" y="218248"/>
                    <a:pt x="562838" y="207390"/>
                  </a:cubicBezTo>
                  <a:cubicBezTo>
                    <a:pt x="571218" y="173872"/>
                    <a:pt x="579597" y="165494"/>
                    <a:pt x="562838" y="131976"/>
                  </a:cubicBezTo>
                  <a:cubicBezTo>
                    <a:pt x="558863" y="124027"/>
                    <a:pt x="540842" y="105267"/>
                    <a:pt x="534558" y="84842"/>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77493" y="2271410"/>
              <a:ext cx="527901" cy="311534"/>
            </a:xfrm>
            <a:custGeom>
              <a:avLst/>
              <a:gdLst>
                <a:gd name="connsiteX0" fmla="*/ 169682 w 527901"/>
                <a:gd name="connsiteY0" fmla="*/ 28730 h 311534"/>
                <a:gd name="connsiteX1" fmla="*/ 320511 w 527901"/>
                <a:gd name="connsiteY1" fmla="*/ 450 h 311534"/>
                <a:gd name="connsiteX2" fmla="*/ 452487 w 527901"/>
                <a:gd name="connsiteY2" fmla="*/ 9876 h 311534"/>
                <a:gd name="connsiteX3" fmla="*/ 527901 w 527901"/>
                <a:gd name="connsiteY3" fmla="*/ 450 h 311534"/>
                <a:gd name="connsiteX4" fmla="*/ 461913 w 527901"/>
                <a:gd name="connsiteY4" fmla="*/ 85291 h 311534"/>
                <a:gd name="connsiteX5" fmla="*/ 414779 w 527901"/>
                <a:gd name="connsiteY5" fmla="*/ 132425 h 311534"/>
                <a:gd name="connsiteX6" fmla="*/ 339365 w 527901"/>
                <a:gd name="connsiteY6" fmla="*/ 198412 h 311534"/>
                <a:gd name="connsiteX7" fmla="*/ 311085 w 527901"/>
                <a:gd name="connsiteY7" fmla="*/ 217266 h 311534"/>
                <a:gd name="connsiteX8" fmla="*/ 263950 w 527901"/>
                <a:gd name="connsiteY8" fmla="*/ 264400 h 311534"/>
                <a:gd name="connsiteX9" fmla="*/ 216816 w 527901"/>
                <a:gd name="connsiteY9" fmla="*/ 311534 h 311534"/>
                <a:gd name="connsiteX10" fmla="*/ 65988 w 527901"/>
                <a:gd name="connsiteY10" fmla="*/ 302107 h 311534"/>
                <a:gd name="connsiteX11" fmla="*/ 37707 w 527901"/>
                <a:gd name="connsiteY11" fmla="*/ 273827 h 311534"/>
                <a:gd name="connsiteX12" fmla="*/ 0 w 527901"/>
                <a:gd name="connsiteY12" fmla="*/ 170132 h 311534"/>
                <a:gd name="connsiteX13" fmla="*/ 9427 w 527901"/>
                <a:gd name="connsiteY13" fmla="*/ 113571 h 311534"/>
                <a:gd name="connsiteX14" fmla="*/ 65988 w 527901"/>
                <a:gd name="connsiteY14" fmla="*/ 94718 h 311534"/>
                <a:gd name="connsiteX15" fmla="*/ 169682 w 527901"/>
                <a:gd name="connsiteY15" fmla="*/ 28730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901" h="311534">
                  <a:moveTo>
                    <a:pt x="169682" y="28730"/>
                  </a:moveTo>
                  <a:cubicBezTo>
                    <a:pt x="212102" y="13019"/>
                    <a:pt x="269472" y="3853"/>
                    <a:pt x="320511" y="450"/>
                  </a:cubicBezTo>
                  <a:cubicBezTo>
                    <a:pt x="364517" y="-2484"/>
                    <a:pt x="408383" y="9876"/>
                    <a:pt x="452487" y="9876"/>
                  </a:cubicBezTo>
                  <a:cubicBezTo>
                    <a:pt x="477821" y="9876"/>
                    <a:pt x="502763" y="3592"/>
                    <a:pt x="527901" y="450"/>
                  </a:cubicBezTo>
                  <a:cubicBezTo>
                    <a:pt x="502142" y="77725"/>
                    <a:pt x="546699" y="-41890"/>
                    <a:pt x="461913" y="85291"/>
                  </a:cubicBezTo>
                  <a:cubicBezTo>
                    <a:pt x="436775" y="122998"/>
                    <a:pt x="452487" y="107287"/>
                    <a:pt x="414779" y="132425"/>
                  </a:cubicBezTo>
                  <a:cubicBezTo>
                    <a:pt x="383357" y="179559"/>
                    <a:pt x="405353" y="154419"/>
                    <a:pt x="339365" y="198412"/>
                  </a:cubicBezTo>
                  <a:lnTo>
                    <a:pt x="311085" y="217266"/>
                  </a:lnTo>
                  <a:cubicBezTo>
                    <a:pt x="260805" y="292687"/>
                    <a:pt x="326800" y="201550"/>
                    <a:pt x="263950" y="264400"/>
                  </a:cubicBezTo>
                  <a:cubicBezTo>
                    <a:pt x="201105" y="327245"/>
                    <a:pt x="292232" y="261259"/>
                    <a:pt x="216816" y="311534"/>
                  </a:cubicBezTo>
                  <a:cubicBezTo>
                    <a:pt x="166540" y="308392"/>
                    <a:pt x="115282" y="312485"/>
                    <a:pt x="65988" y="302107"/>
                  </a:cubicBezTo>
                  <a:cubicBezTo>
                    <a:pt x="52942" y="299361"/>
                    <a:pt x="43224" y="285964"/>
                    <a:pt x="37707" y="273827"/>
                  </a:cubicBezTo>
                  <a:cubicBezTo>
                    <a:pt x="-39439" y="104106"/>
                    <a:pt x="57514" y="256400"/>
                    <a:pt x="0" y="170132"/>
                  </a:cubicBezTo>
                  <a:cubicBezTo>
                    <a:pt x="3142" y="151278"/>
                    <a:pt x="-3160" y="127955"/>
                    <a:pt x="9427" y="113571"/>
                  </a:cubicBezTo>
                  <a:cubicBezTo>
                    <a:pt x="22514" y="98615"/>
                    <a:pt x="65988" y="94718"/>
                    <a:pt x="65988" y="94718"/>
                  </a:cubicBezTo>
                  <a:cubicBezTo>
                    <a:pt x="107599" y="53105"/>
                    <a:pt x="127262" y="44441"/>
                    <a:pt x="169682" y="28730"/>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806153" y="2469822"/>
              <a:ext cx="530174" cy="207390"/>
            </a:xfrm>
            <a:custGeom>
              <a:avLst/>
              <a:gdLst>
                <a:gd name="connsiteX0" fmla="*/ 518474 w 530174"/>
                <a:gd name="connsiteY0" fmla="*/ 150829 h 207390"/>
                <a:gd name="connsiteX1" fmla="*/ 490193 w 530174"/>
                <a:gd name="connsiteY1" fmla="*/ 75415 h 207390"/>
                <a:gd name="connsiteX2" fmla="*/ 471340 w 530174"/>
                <a:gd name="connsiteY2" fmla="*/ 18854 h 207390"/>
                <a:gd name="connsiteX3" fmla="*/ 386499 w 530174"/>
                <a:gd name="connsiteY3" fmla="*/ 0 h 207390"/>
                <a:gd name="connsiteX4" fmla="*/ 103694 w 530174"/>
                <a:gd name="connsiteY4" fmla="*/ 9427 h 207390"/>
                <a:gd name="connsiteX5" fmla="*/ 47134 w 530174"/>
                <a:gd name="connsiteY5" fmla="*/ 37708 h 207390"/>
                <a:gd name="connsiteX6" fmla="*/ 18853 w 530174"/>
                <a:gd name="connsiteY6" fmla="*/ 47134 h 207390"/>
                <a:gd name="connsiteX7" fmla="*/ 0 w 530174"/>
                <a:gd name="connsiteY7" fmla="*/ 75415 h 207390"/>
                <a:gd name="connsiteX8" fmla="*/ 18853 w 530174"/>
                <a:gd name="connsiteY8" fmla="*/ 103695 h 207390"/>
                <a:gd name="connsiteX9" fmla="*/ 65987 w 530174"/>
                <a:gd name="connsiteY9" fmla="*/ 113122 h 207390"/>
                <a:gd name="connsiteX10" fmla="*/ 141402 w 530174"/>
                <a:gd name="connsiteY10" fmla="*/ 122549 h 207390"/>
                <a:gd name="connsiteX11" fmla="*/ 197962 w 530174"/>
                <a:gd name="connsiteY11" fmla="*/ 150829 h 207390"/>
                <a:gd name="connsiteX12" fmla="*/ 226243 w 530174"/>
                <a:gd name="connsiteY12" fmla="*/ 179110 h 207390"/>
                <a:gd name="connsiteX13" fmla="*/ 263950 w 530174"/>
                <a:gd name="connsiteY13" fmla="*/ 188536 h 207390"/>
                <a:gd name="connsiteX14" fmla="*/ 339365 w 530174"/>
                <a:gd name="connsiteY14" fmla="*/ 207390 h 207390"/>
                <a:gd name="connsiteX15" fmla="*/ 518474 w 530174"/>
                <a:gd name="connsiteY15" fmla="*/ 150829 h 2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174" h="207390">
                  <a:moveTo>
                    <a:pt x="518474" y="150829"/>
                  </a:moveTo>
                  <a:cubicBezTo>
                    <a:pt x="543612" y="128833"/>
                    <a:pt x="525502" y="154860"/>
                    <a:pt x="490193" y="75415"/>
                  </a:cubicBezTo>
                  <a:cubicBezTo>
                    <a:pt x="482122" y="57254"/>
                    <a:pt x="490194" y="25139"/>
                    <a:pt x="471340" y="18854"/>
                  </a:cubicBezTo>
                  <a:cubicBezTo>
                    <a:pt x="424926" y="3383"/>
                    <a:pt x="452861" y="11061"/>
                    <a:pt x="386499" y="0"/>
                  </a:cubicBezTo>
                  <a:cubicBezTo>
                    <a:pt x="292231" y="3142"/>
                    <a:pt x="197842" y="3721"/>
                    <a:pt x="103694" y="9427"/>
                  </a:cubicBezTo>
                  <a:cubicBezTo>
                    <a:pt x="76731" y="11061"/>
                    <a:pt x="69926" y="26312"/>
                    <a:pt x="47134" y="37708"/>
                  </a:cubicBezTo>
                  <a:cubicBezTo>
                    <a:pt x="38246" y="42152"/>
                    <a:pt x="28280" y="43992"/>
                    <a:pt x="18853" y="47134"/>
                  </a:cubicBezTo>
                  <a:cubicBezTo>
                    <a:pt x="12569" y="56561"/>
                    <a:pt x="0" y="64085"/>
                    <a:pt x="0" y="75415"/>
                  </a:cubicBezTo>
                  <a:cubicBezTo>
                    <a:pt x="0" y="86744"/>
                    <a:pt x="9016" y="98074"/>
                    <a:pt x="18853" y="103695"/>
                  </a:cubicBezTo>
                  <a:cubicBezTo>
                    <a:pt x="32764" y="111644"/>
                    <a:pt x="50151" y="110686"/>
                    <a:pt x="65987" y="113122"/>
                  </a:cubicBezTo>
                  <a:cubicBezTo>
                    <a:pt x="91026" y="116974"/>
                    <a:pt x="116264" y="119407"/>
                    <a:pt x="141402" y="122549"/>
                  </a:cubicBezTo>
                  <a:cubicBezTo>
                    <a:pt x="169744" y="131997"/>
                    <a:pt x="173598" y="130526"/>
                    <a:pt x="197962" y="150829"/>
                  </a:cubicBezTo>
                  <a:cubicBezTo>
                    <a:pt x="208204" y="159364"/>
                    <a:pt x="214668" y="172496"/>
                    <a:pt x="226243" y="179110"/>
                  </a:cubicBezTo>
                  <a:cubicBezTo>
                    <a:pt x="237492" y="185538"/>
                    <a:pt x="251493" y="184977"/>
                    <a:pt x="263950" y="188536"/>
                  </a:cubicBezTo>
                  <a:cubicBezTo>
                    <a:pt x="331597" y="207863"/>
                    <a:pt x="243521" y="188221"/>
                    <a:pt x="339365" y="207390"/>
                  </a:cubicBezTo>
                  <a:cubicBezTo>
                    <a:pt x="516062" y="197573"/>
                    <a:pt x="493336" y="172825"/>
                    <a:pt x="518474" y="150829"/>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974509" y="1272619"/>
              <a:ext cx="765981" cy="323925"/>
            </a:xfrm>
            <a:custGeom>
              <a:avLst/>
              <a:gdLst>
                <a:gd name="connsiteX0" fmla="*/ 218143 w 765981"/>
                <a:gd name="connsiteY0" fmla="*/ 131975 h 323925"/>
                <a:gd name="connsiteX1" fmla="*/ 171009 w 765981"/>
                <a:gd name="connsiteY1" fmla="*/ 141402 h 323925"/>
                <a:gd name="connsiteX2" fmla="*/ 142728 w 765981"/>
                <a:gd name="connsiteY2" fmla="*/ 150828 h 323925"/>
                <a:gd name="connsiteX3" fmla="*/ 20180 w 765981"/>
                <a:gd name="connsiteY3" fmla="*/ 141402 h 323925"/>
                <a:gd name="connsiteX4" fmla="*/ 1326 w 765981"/>
                <a:gd name="connsiteY4" fmla="*/ 113121 h 323925"/>
                <a:gd name="connsiteX5" fmla="*/ 114448 w 765981"/>
                <a:gd name="connsiteY5" fmla="*/ 47134 h 323925"/>
                <a:gd name="connsiteX6" fmla="*/ 199289 w 765981"/>
                <a:gd name="connsiteY6" fmla="*/ 9426 h 323925"/>
                <a:gd name="connsiteX7" fmla="*/ 227569 w 765981"/>
                <a:gd name="connsiteY7" fmla="*/ 0 h 323925"/>
                <a:gd name="connsiteX8" fmla="*/ 302984 w 765981"/>
                <a:gd name="connsiteY8" fmla="*/ 18853 h 323925"/>
                <a:gd name="connsiteX9" fmla="*/ 331264 w 765981"/>
                <a:gd name="connsiteY9" fmla="*/ 37707 h 323925"/>
                <a:gd name="connsiteX10" fmla="*/ 387825 w 765981"/>
                <a:gd name="connsiteY10" fmla="*/ 56560 h 323925"/>
                <a:gd name="connsiteX11" fmla="*/ 434959 w 765981"/>
                <a:gd name="connsiteY11" fmla="*/ 113121 h 323925"/>
                <a:gd name="connsiteX12" fmla="*/ 472666 w 765981"/>
                <a:gd name="connsiteY12" fmla="*/ 122548 h 323925"/>
                <a:gd name="connsiteX13" fmla="*/ 604642 w 765981"/>
                <a:gd name="connsiteY13" fmla="*/ 141402 h 323925"/>
                <a:gd name="connsiteX14" fmla="*/ 680056 w 765981"/>
                <a:gd name="connsiteY14" fmla="*/ 188536 h 323925"/>
                <a:gd name="connsiteX15" fmla="*/ 736617 w 765981"/>
                <a:gd name="connsiteY15" fmla="*/ 226243 h 323925"/>
                <a:gd name="connsiteX16" fmla="*/ 764897 w 765981"/>
                <a:gd name="connsiteY16" fmla="*/ 254523 h 323925"/>
                <a:gd name="connsiteX17" fmla="*/ 755470 w 765981"/>
                <a:gd name="connsiteY17" fmla="*/ 320511 h 323925"/>
                <a:gd name="connsiteX18" fmla="*/ 651776 w 765981"/>
                <a:gd name="connsiteY18" fmla="*/ 301657 h 323925"/>
                <a:gd name="connsiteX19" fmla="*/ 623495 w 765981"/>
                <a:gd name="connsiteY19" fmla="*/ 273377 h 323925"/>
                <a:gd name="connsiteX20" fmla="*/ 595215 w 765981"/>
                <a:gd name="connsiteY20" fmla="*/ 254523 h 323925"/>
                <a:gd name="connsiteX21" fmla="*/ 548081 w 765981"/>
                <a:gd name="connsiteY21" fmla="*/ 207389 h 323925"/>
                <a:gd name="connsiteX22" fmla="*/ 510373 w 765981"/>
                <a:gd name="connsiteY22" fmla="*/ 197962 h 323925"/>
                <a:gd name="connsiteX23" fmla="*/ 425532 w 765981"/>
                <a:gd name="connsiteY23" fmla="*/ 169682 h 323925"/>
                <a:gd name="connsiteX24" fmla="*/ 397252 w 765981"/>
                <a:gd name="connsiteY24" fmla="*/ 160255 h 323925"/>
                <a:gd name="connsiteX25" fmla="*/ 218143 w 765981"/>
                <a:gd name="connsiteY25" fmla="*/ 131975 h 3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5981" h="323925">
                  <a:moveTo>
                    <a:pt x="218143" y="131975"/>
                  </a:moveTo>
                  <a:cubicBezTo>
                    <a:pt x="180436" y="128833"/>
                    <a:pt x="186553" y="137516"/>
                    <a:pt x="171009" y="141402"/>
                  </a:cubicBezTo>
                  <a:cubicBezTo>
                    <a:pt x="161369" y="143812"/>
                    <a:pt x="152665" y="150828"/>
                    <a:pt x="142728" y="150828"/>
                  </a:cubicBezTo>
                  <a:cubicBezTo>
                    <a:pt x="101758" y="150828"/>
                    <a:pt x="61029" y="144544"/>
                    <a:pt x="20180" y="141402"/>
                  </a:cubicBezTo>
                  <a:cubicBezTo>
                    <a:pt x="13895" y="131975"/>
                    <a:pt x="2577" y="124382"/>
                    <a:pt x="1326" y="113121"/>
                  </a:cubicBezTo>
                  <a:cubicBezTo>
                    <a:pt x="-8510" y="24594"/>
                    <a:pt x="37058" y="54169"/>
                    <a:pt x="114448" y="47134"/>
                  </a:cubicBezTo>
                  <a:cubicBezTo>
                    <a:pt x="159262" y="17257"/>
                    <a:pt x="131982" y="31861"/>
                    <a:pt x="199289" y="9426"/>
                  </a:cubicBezTo>
                  <a:lnTo>
                    <a:pt x="227569" y="0"/>
                  </a:lnTo>
                  <a:cubicBezTo>
                    <a:pt x="245498" y="3586"/>
                    <a:pt x="283658" y="9190"/>
                    <a:pt x="302984" y="18853"/>
                  </a:cubicBezTo>
                  <a:cubicBezTo>
                    <a:pt x="313117" y="23920"/>
                    <a:pt x="320911" y="33106"/>
                    <a:pt x="331264" y="37707"/>
                  </a:cubicBezTo>
                  <a:cubicBezTo>
                    <a:pt x="349425" y="45778"/>
                    <a:pt x="387825" y="56560"/>
                    <a:pt x="387825" y="56560"/>
                  </a:cubicBezTo>
                  <a:cubicBezTo>
                    <a:pt x="399839" y="74581"/>
                    <a:pt x="415417" y="101954"/>
                    <a:pt x="434959" y="113121"/>
                  </a:cubicBezTo>
                  <a:cubicBezTo>
                    <a:pt x="446208" y="119549"/>
                    <a:pt x="460209" y="118989"/>
                    <a:pt x="472666" y="122548"/>
                  </a:cubicBezTo>
                  <a:cubicBezTo>
                    <a:pt x="548834" y="144311"/>
                    <a:pt x="438798" y="126325"/>
                    <a:pt x="604642" y="141402"/>
                  </a:cubicBezTo>
                  <a:cubicBezTo>
                    <a:pt x="732420" y="183994"/>
                    <a:pt x="615704" y="132228"/>
                    <a:pt x="680056" y="188536"/>
                  </a:cubicBezTo>
                  <a:cubicBezTo>
                    <a:pt x="697109" y="203457"/>
                    <a:pt x="720595" y="210221"/>
                    <a:pt x="736617" y="226243"/>
                  </a:cubicBezTo>
                  <a:lnTo>
                    <a:pt x="764897" y="254523"/>
                  </a:lnTo>
                  <a:cubicBezTo>
                    <a:pt x="761755" y="276519"/>
                    <a:pt x="773958" y="308186"/>
                    <a:pt x="755470" y="320511"/>
                  </a:cubicBezTo>
                  <a:cubicBezTo>
                    <a:pt x="737704" y="332355"/>
                    <a:pt x="677611" y="310269"/>
                    <a:pt x="651776" y="301657"/>
                  </a:cubicBezTo>
                  <a:cubicBezTo>
                    <a:pt x="642349" y="292230"/>
                    <a:pt x="633737" y="281912"/>
                    <a:pt x="623495" y="273377"/>
                  </a:cubicBezTo>
                  <a:cubicBezTo>
                    <a:pt x="614791" y="266124"/>
                    <a:pt x="603226" y="262534"/>
                    <a:pt x="595215" y="254523"/>
                  </a:cubicBezTo>
                  <a:cubicBezTo>
                    <a:pt x="563795" y="223103"/>
                    <a:pt x="592069" y="226241"/>
                    <a:pt x="548081" y="207389"/>
                  </a:cubicBezTo>
                  <a:cubicBezTo>
                    <a:pt x="536172" y="202285"/>
                    <a:pt x="522783" y="201685"/>
                    <a:pt x="510373" y="197962"/>
                  </a:cubicBezTo>
                  <a:cubicBezTo>
                    <a:pt x="510366" y="197960"/>
                    <a:pt x="439675" y="174396"/>
                    <a:pt x="425532" y="169682"/>
                  </a:cubicBezTo>
                  <a:cubicBezTo>
                    <a:pt x="416105" y="166540"/>
                    <a:pt x="407139" y="161244"/>
                    <a:pt x="397252" y="160255"/>
                  </a:cubicBezTo>
                  <a:cubicBezTo>
                    <a:pt x="277970" y="148327"/>
                    <a:pt x="255850" y="135117"/>
                    <a:pt x="218143" y="131975"/>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2053"/>
          <p:cNvGrpSpPr/>
          <p:nvPr/>
        </p:nvGrpSpPr>
        <p:grpSpPr>
          <a:xfrm>
            <a:off x="9209279" y="915928"/>
            <a:ext cx="1440000" cy="1440000"/>
            <a:chOff x="9090443" y="1221922"/>
            <a:chExt cx="1440000" cy="1440000"/>
          </a:xfrm>
        </p:grpSpPr>
        <p:sp>
          <p:nvSpPr>
            <p:cNvPr id="59" name="Oval 58"/>
            <p:cNvSpPr/>
            <p:nvPr/>
          </p:nvSpPr>
          <p:spPr>
            <a:xfrm>
              <a:off x="9090443" y="1221922"/>
              <a:ext cx="1440000" cy="14400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9569628" y="1455489"/>
              <a:ext cx="389367" cy="336427"/>
            </a:xfrm>
            <a:custGeom>
              <a:avLst/>
              <a:gdLst>
                <a:gd name="connsiteX0" fmla="*/ 2868 w 389367"/>
                <a:gd name="connsiteY0" fmla="*/ 53623 h 336427"/>
                <a:gd name="connsiteX1" fmla="*/ 68856 w 389367"/>
                <a:gd name="connsiteY1" fmla="*/ 34770 h 336427"/>
                <a:gd name="connsiteX2" fmla="*/ 97136 w 389367"/>
                <a:gd name="connsiteY2" fmla="*/ 25343 h 336427"/>
                <a:gd name="connsiteX3" fmla="*/ 163124 w 389367"/>
                <a:gd name="connsiteY3" fmla="*/ 15916 h 336427"/>
                <a:gd name="connsiteX4" fmla="*/ 332807 w 389367"/>
                <a:gd name="connsiteY4" fmla="*/ 15916 h 336427"/>
                <a:gd name="connsiteX5" fmla="*/ 361087 w 389367"/>
                <a:gd name="connsiteY5" fmla="*/ 34770 h 336427"/>
                <a:gd name="connsiteX6" fmla="*/ 389367 w 389367"/>
                <a:gd name="connsiteY6" fmla="*/ 166745 h 336427"/>
                <a:gd name="connsiteX7" fmla="*/ 351660 w 389367"/>
                <a:gd name="connsiteY7" fmla="*/ 327001 h 336427"/>
                <a:gd name="connsiteX8" fmla="*/ 323380 w 389367"/>
                <a:gd name="connsiteY8" fmla="*/ 336427 h 336427"/>
                <a:gd name="connsiteX9" fmla="*/ 238539 w 389367"/>
                <a:gd name="connsiteY9" fmla="*/ 327001 h 336427"/>
                <a:gd name="connsiteX10" fmla="*/ 210258 w 389367"/>
                <a:gd name="connsiteY10" fmla="*/ 308147 h 336427"/>
                <a:gd name="connsiteX11" fmla="*/ 181978 w 389367"/>
                <a:gd name="connsiteY11" fmla="*/ 298720 h 336427"/>
                <a:gd name="connsiteX12" fmla="*/ 144271 w 389367"/>
                <a:gd name="connsiteY12" fmla="*/ 270440 h 336427"/>
                <a:gd name="connsiteX13" fmla="*/ 115990 w 389367"/>
                <a:gd name="connsiteY13" fmla="*/ 251586 h 336427"/>
                <a:gd name="connsiteX14" fmla="*/ 59429 w 389367"/>
                <a:gd name="connsiteY14" fmla="*/ 195025 h 336427"/>
                <a:gd name="connsiteX15" fmla="*/ 31149 w 389367"/>
                <a:gd name="connsiteY15" fmla="*/ 138465 h 336427"/>
                <a:gd name="connsiteX16" fmla="*/ 2868 w 389367"/>
                <a:gd name="connsiteY16" fmla="*/ 53623 h 3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367" h="336427">
                  <a:moveTo>
                    <a:pt x="2868" y="53623"/>
                  </a:moveTo>
                  <a:cubicBezTo>
                    <a:pt x="9152" y="36341"/>
                    <a:pt x="46945" y="41343"/>
                    <a:pt x="68856" y="34770"/>
                  </a:cubicBezTo>
                  <a:cubicBezTo>
                    <a:pt x="78374" y="31915"/>
                    <a:pt x="87392" y="27292"/>
                    <a:pt x="97136" y="25343"/>
                  </a:cubicBezTo>
                  <a:cubicBezTo>
                    <a:pt x="118924" y="20985"/>
                    <a:pt x="141128" y="19058"/>
                    <a:pt x="163124" y="15916"/>
                  </a:cubicBezTo>
                  <a:cubicBezTo>
                    <a:pt x="229853" y="-6327"/>
                    <a:pt x="211754" y="-4260"/>
                    <a:pt x="332807" y="15916"/>
                  </a:cubicBezTo>
                  <a:cubicBezTo>
                    <a:pt x="343982" y="17779"/>
                    <a:pt x="351660" y="28485"/>
                    <a:pt x="361087" y="34770"/>
                  </a:cubicBezTo>
                  <a:cubicBezTo>
                    <a:pt x="387953" y="115364"/>
                    <a:pt x="377476" y="71610"/>
                    <a:pt x="389367" y="166745"/>
                  </a:cubicBezTo>
                  <a:cubicBezTo>
                    <a:pt x="384401" y="231314"/>
                    <a:pt x="402351" y="284759"/>
                    <a:pt x="351660" y="327001"/>
                  </a:cubicBezTo>
                  <a:cubicBezTo>
                    <a:pt x="344027" y="333362"/>
                    <a:pt x="332807" y="333285"/>
                    <a:pt x="323380" y="336427"/>
                  </a:cubicBezTo>
                  <a:cubicBezTo>
                    <a:pt x="295100" y="333285"/>
                    <a:pt x="266144" y="333902"/>
                    <a:pt x="238539" y="327001"/>
                  </a:cubicBezTo>
                  <a:cubicBezTo>
                    <a:pt x="227547" y="324253"/>
                    <a:pt x="220392" y="313214"/>
                    <a:pt x="210258" y="308147"/>
                  </a:cubicBezTo>
                  <a:cubicBezTo>
                    <a:pt x="201370" y="303703"/>
                    <a:pt x="191405" y="301862"/>
                    <a:pt x="181978" y="298720"/>
                  </a:cubicBezTo>
                  <a:cubicBezTo>
                    <a:pt x="169409" y="289293"/>
                    <a:pt x="157056" y="279572"/>
                    <a:pt x="144271" y="270440"/>
                  </a:cubicBezTo>
                  <a:cubicBezTo>
                    <a:pt x="135052" y="263855"/>
                    <a:pt x="124458" y="259113"/>
                    <a:pt x="115990" y="251586"/>
                  </a:cubicBezTo>
                  <a:cubicBezTo>
                    <a:pt x="96062" y="233872"/>
                    <a:pt x="59429" y="195025"/>
                    <a:pt x="59429" y="195025"/>
                  </a:cubicBezTo>
                  <a:cubicBezTo>
                    <a:pt x="49981" y="166683"/>
                    <a:pt x="51452" y="162829"/>
                    <a:pt x="31149" y="138465"/>
                  </a:cubicBezTo>
                  <a:cubicBezTo>
                    <a:pt x="-1576" y="99195"/>
                    <a:pt x="-3416" y="70905"/>
                    <a:pt x="2868" y="53623"/>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389714" y="1993090"/>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542114" y="2145490"/>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78213" y="2038921"/>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45175" y="1609619"/>
              <a:ext cx="122548" cy="10369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9499361" y="1395991"/>
              <a:ext cx="597071" cy="584461"/>
            </a:xfrm>
            <a:custGeom>
              <a:avLst/>
              <a:gdLst>
                <a:gd name="connsiteX0" fmla="*/ 69170 w 597071"/>
                <a:gd name="connsiteY0" fmla="*/ 37707 h 584461"/>
                <a:gd name="connsiteX1" fmla="*/ 427388 w 597071"/>
                <a:gd name="connsiteY1" fmla="*/ 9426 h 584461"/>
                <a:gd name="connsiteX2" fmla="*/ 568790 w 597071"/>
                <a:gd name="connsiteY2" fmla="*/ 18853 h 584461"/>
                <a:gd name="connsiteX3" fmla="*/ 540510 w 597071"/>
                <a:gd name="connsiteY3" fmla="*/ 188536 h 584461"/>
                <a:gd name="connsiteX4" fmla="*/ 521656 w 597071"/>
                <a:gd name="connsiteY4" fmla="*/ 216816 h 584461"/>
                <a:gd name="connsiteX5" fmla="*/ 502803 w 597071"/>
                <a:gd name="connsiteY5" fmla="*/ 273377 h 584461"/>
                <a:gd name="connsiteX6" fmla="*/ 531083 w 597071"/>
                <a:gd name="connsiteY6" fmla="*/ 433633 h 584461"/>
                <a:gd name="connsiteX7" fmla="*/ 549937 w 597071"/>
                <a:gd name="connsiteY7" fmla="*/ 461913 h 584461"/>
                <a:gd name="connsiteX8" fmla="*/ 587644 w 597071"/>
                <a:gd name="connsiteY8" fmla="*/ 509047 h 584461"/>
                <a:gd name="connsiteX9" fmla="*/ 597071 w 597071"/>
                <a:gd name="connsiteY9" fmla="*/ 537327 h 584461"/>
                <a:gd name="connsiteX10" fmla="*/ 540510 w 597071"/>
                <a:gd name="connsiteY10" fmla="*/ 584461 h 584461"/>
                <a:gd name="connsiteX11" fmla="*/ 502803 w 597071"/>
                <a:gd name="connsiteY11" fmla="*/ 565608 h 584461"/>
                <a:gd name="connsiteX12" fmla="*/ 427388 w 597071"/>
                <a:gd name="connsiteY12" fmla="*/ 546754 h 584461"/>
                <a:gd name="connsiteX13" fmla="*/ 361401 w 597071"/>
                <a:gd name="connsiteY13" fmla="*/ 518474 h 584461"/>
                <a:gd name="connsiteX14" fmla="*/ 351974 w 597071"/>
                <a:gd name="connsiteY14" fmla="*/ 490193 h 584461"/>
                <a:gd name="connsiteX15" fmla="*/ 323694 w 597071"/>
                <a:gd name="connsiteY15" fmla="*/ 471340 h 584461"/>
                <a:gd name="connsiteX16" fmla="*/ 257706 w 597071"/>
                <a:gd name="connsiteY16" fmla="*/ 499620 h 584461"/>
                <a:gd name="connsiteX17" fmla="*/ 229426 w 597071"/>
                <a:gd name="connsiteY17" fmla="*/ 509047 h 584461"/>
                <a:gd name="connsiteX18" fmla="*/ 182291 w 597071"/>
                <a:gd name="connsiteY18" fmla="*/ 452486 h 584461"/>
                <a:gd name="connsiteX19" fmla="*/ 163438 w 597071"/>
                <a:gd name="connsiteY19" fmla="*/ 395925 h 584461"/>
                <a:gd name="connsiteX20" fmla="*/ 125731 w 597071"/>
                <a:gd name="connsiteY20" fmla="*/ 339365 h 584461"/>
                <a:gd name="connsiteX21" fmla="*/ 97450 w 597071"/>
                <a:gd name="connsiteY21" fmla="*/ 254523 h 584461"/>
                <a:gd name="connsiteX22" fmla="*/ 88023 w 597071"/>
                <a:gd name="connsiteY22" fmla="*/ 226243 h 584461"/>
                <a:gd name="connsiteX23" fmla="*/ 40889 w 597071"/>
                <a:gd name="connsiteY23" fmla="*/ 141402 h 584461"/>
                <a:gd name="connsiteX24" fmla="*/ 12609 w 597071"/>
                <a:gd name="connsiteY24" fmla="*/ 28280 h 584461"/>
                <a:gd name="connsiteX25" fmla="*/ 3182 w 597071"/>
                <a:gd name="connsiteY25" fmla="*/ 0 h 584461"/>
                <a:gd name="connsiteX26" fmla="*/ 22036 w 597071"/>
                <a:gd name="connsiteY26" fmla="*/ 28280 h 584461"/>
                <a:gd name="connsiteX27" fmla="*/ 69170 w 597071"/>
                <a:gd name="connsiteY27" fmla="*/ 37707 h 5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7071" h="584461">
                  <a:moveTo>
                    <a:pt x="69170" y="37707"/>
                  </a:moveTo>
                  <a:cubicBezTo>
                    <a:pt x="136729" y="34565"/>
                    <a:pt x="323947" y="9426"/>
                    <a:pt x="427388" y="9426"/>
                  </a:cubicBezTo>
                  <a:cubicBezTo>
                    <a:pt x="474627" y="9426"/>
                    <a:pt x="521656" y="15711"/>
                    <a:pt x="568790" y="18853"/>
                  </a:cubicBezTo>
                  <a:cubicBezTo>
                    <a:pt x="566096" y="51190"/>
                    <a:pt x="566927" y="148911"/>
                    <a:pt x="540510" y="188536"/>
                  </a:cubicBezTo>
                  <a:lnTo>
                    <a:pt x="521656" y="216816"/>
                  </a:lnTo>
                  <a:cubicBezTo>
                    <a:pt x="515372" y="235670"/>
                    <a:pt x="501004" y="253585"/>
                    <a:pt x="502803" y="273377"/>
                  </a:cubicBezTo>
                  <a:cubicBezTo>
                    <a:pt x="505803" y="306378"/>
                    <a:pt x="505965" y="395958"/>
                    <a:pt x="531083" y="433633"/>
                  </a:cubicBezTo>
                  <a:cubicBezTo>
                    <a:pt x="537368" y="443060"/>
                    <a:pt x="544870" y="451780"/>
                    <a:pt x="549937" y="461913"/>
                  </a:cubicBezTo>
                  <a:cubicBezTo>
                    <a:pt x="572705" y="507447"/>
                    <a:pt x="539971" y="477264"/>
                    <a:pt x="587644" y="509047"/>
                  </a:cubicBezTo>
                  <a:cubicBezTo>
                    <a:pt x="590786" y="518474"/>
                    <a:pt x="597071" y="527390"/>
                    <a:pt x="597071" y="537327"/>
                  </a:cubicBezTo>
                  <a:cubicBezTo>
                    <a:pt x="597071" y="575750"/>
                    <a:pt x="571705" y="571983"/>
                    <a:pt x="540510" y="584461"/>
                  </a:cubicBezTo>
                  <a:cubicBezTo>
                    <a:pt x="527941" y="578177"/>
                    <a:pt x="516134" y="570052"/>
                    <a:pt x="502803" y="565608"/>
                  </a:cubicBezTo>
                  <a:cubicBezTo>
                    <a:pt x="436404" y="543475"/>
                    <a:pt x="476774" y="567919"/>
                    <a:pt x="427388" y="546754"/>
                  </a:cubicBezTo>
                  <a:cubicBezTo>
                    <a:pt x="345842" y="511806"/>
                    <a:pt x="427727" y="540583"/>
                    <a:pt x="361401" y="518474"/>
                  </a:cubicBezTo>
                  <a:cubicBezTo>
                    <a:pt x="358259" y="509047"/>
                    <a:pt x="358182" y="497952"/>
                    <a:pt x="351974" y="490193"/>
                  </a:cubicBezTo>
                  <a:cubicBezTo>
                    <a:pt x="344897" y="481346"/>
                    <a:pt x="334869" y="473202"/>
                    <a:pt x="323694" y="471340"/>
                  </a:cubicBezTo>
                  <a:cubicBezTo>
                    <a:pt x="313083" y="469572"/>
                    <a:pt x="260460" y="498440"/>
                    <a:pt x="257706" y="499620"/>
                  </a:cubicBezTo>
                  <a:cubicBezTo>
                    <a:pt x="248573" y="503534"/>
                    <a:pt x="238853" y="505905"/>
                    <a:pt x="229426" y="509047"/>
                  </a:cubicBezTo>
                  <a:cubicBezTo>
                    <a:pt x="211665" y="491287"/>
                    <a:pt x="192791" y="476111"/>
                    <a:pt x="182291" y="452486"/>
                  </a:cubicBezTo>
                  <a:cubicBezTo>
                    <a:pt x="174220" y="434325"/>
                    <a:pt x="174462" y="412461"/>
                    <a:pt x="163438" y="395925"/>
                  </a:cubicBezTo>
                  <a:cubicBezTo>
                    <a:pt x="150869" y="377072"/>
                    <a:pt x="132897" y="360861"/>
                    <a:pt x="125731" y="339365"/>
                  </a:cubicBezTo>
                  <a:lnTo>
                    <a:pt x="97450" y="254523"/>
                  </a:lnTo>
                  <a:cubicBezTo>
                    <a:pt x="94308" y="245096"/>
                    <a:pt x="93535" y="234511"/>
                    <a:pt x="88023" y="226243"/>
                  </a:cubicBezTo>
                  <a:cubicBezTo>
                    <a:pt x="57419" y="180336"/>
                    <a:pt x="51950" y="182881"/>
                    <a:pt x="40889" y="141402"/>
                  </a:cubicBezTo>
                  <a:cubicBezTo>
                    <a:pt x="30874" y="103847"/>
                    <a:pt x="24900" y="65153"/>
                    <a:pt x="12609" y="28280"/>
                  </a:cubicBezTo>
                  <a:cubicBezTo>
                    <a:pt x="9467" y="18853"/>
                    <a:pt x="-6755" y="0"/>
                    <a:pt x="3182" y="0"/>
                  </a:cubicBezTo>
                  <a:cubicBezTo>
                    <a:pt x="14512" y="0"/>
                    <a:pt x="12972" y="21482"/>
                    <a:pt x="22036" y="28280"/>
                  </a:cubicBezTo>
                  <a:cubicBezTo>
                    <a:pt x="27063" y="32051"/>
                    <a:pt x="1611" y="40849"/>
                    <a:pt x="69170" y="3770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0030445" y="1575319"/>
              <a:ext cx="408504" cy="433414"/>
            </a:xfrm>
            <a:custGeom>
              <a:avLst/>
              <a:gdLst>
                <a:gd name="connsiteX0" fmla="*/ 226243 w 408504"/>
                <a:gd name="connsiteY0" fmla="*/ 9208 h 433414"/>
                <a:gd name="connsiteX1" fmla="*/ 9427 w 408504"/>
                <a:gd name="connsiteY1" fmla="*/ 46915 h 433414"/>
                <a:gd name="connsiteX2" fmla="*/ 0 w 408504"/>
                <a:gd name="connsiteY2" fmla="*/ 75195 h 433414"/>
                <a:gd name="connsiteX3" fmla="*/ 9427 w 408504"/>
                <a:gd name="connsiteY3" fmla="*/ 178890 h 433414"/>
                <a:gd name="connsiteX4" fmla="*/ 18853 w 408504"/>
                <a:gd name="connsiteY4" fmla="*/ 207171 h 433414"/>
                <a:gd name="connsiteX5" fmla="*/ 84841 w 408504"/>
                <a:gd name="connsiteY5" fmla="*/ 292012 h 433414"/>
                <a:gd name="connsiteX6" fmla="*/ 113121 w 408504"/>
                <a:gd name="connsiteY6" fmla="*/ 348573 h 433414"/>
                <a:gd name="connsiteX7" fmla="*/ 141402 w 408504"/>
                <a:gd name="connsiteY7" fmla="*/ 367426 h 433414"/>
                <a:gd name="connsiteX8" fmla="*/ 160255 w 408504"/>
                <a:gd name="connsiteY8" fmla="*/ 395707 h 433414"/>
                <a:gd name="connsiteX9" fmla="*/ 216816 w 408504"/>
                <a:gd name="connsiteY9" fmla="*/ 414560 h 433414"/>
                <a:gd name="connsiteX10" fmla="*/ 254524 w 408504"/>
                <a:gd name="connsiteY10" fmla="*/ 433414 h 433414"/>
                <a:gd name="connsiteX11" fmla="*/ 292231 w 408504"/>
                <a:gd name="connsiteY11" fmla="*/ 263731 h 433414"/>
                <a:gd name="connsiteX12" fmla="*/ 339365 w 408504"/>
                <a:gd name="connsiteY12" fmla="*/ 254305 h 433414"/>
                <a:gd name="connsiteX13" fmla="*/ 367645 w 408504"/>
                <a:gd name="connsiteY13" fmla="*/ 244878 h 433414"/>
                <a:gd name="connsiteX14" fmla="*/ 386499 w 408504"/>
                <a:gd name="connsiteY14" fmla="*/ 94049 h 433414"/>
                <a:gd name="connsiteX15" fmla="*/ 358218 w 408504"/>
                <a:gd name="connsiteY15" fmla="*/ 84622 h 433414"/>
                <a:gd name="connsiteX16" fmla="*/ 329938 w 408504"/>
                <a:gd name="connsiteY16" fmla="*/ 65769 h 433414"/>
                <a:gd name="connsiteX17" fmla="*/ 226243 w 408504"/>
                <a:gd name="connsiteY17" fmla="*/ 9208 h 4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504" h="433414">
                  <a:moveTo>
                    <a:pt x="226243" y="9208"/>
                  </a:moveTo>
                  <a:cubicBezTo>
                    <a:pt x="172825" y="6066"/>
                    <a:pt x="57107" y="-24604"/>
                    <a:pt x="9427" y="46915"/>
                  </a:cubicBezTo>
                  <a:cubicBezTo>
                    <a:pt x="3915" y="55183"/>
                    <a:pt x="3142" y="65768"/>
                    <a:pt x="0" y="75195"/>
                  </a:cubicBezTo>
                  <a:cubicBezTo>
                    <a:pt x="3142" y="109760"/>
                    <a:pt x="4519" y="144531"/>
                    <a:pt x="9427" y="178890"/>
                  </a:cubicBezTo>
                  <a:cubicBezTo>
                    <a:pt x="10832" y="188727"/>
                    <a:pt x="13341" y="198903"/>
                    <a:pt x="18853" y="207171"/>
                  </a:cubicBezTo>
                  <a:cubicBezTo>
                    <a:pt x="51392" y="255979"/>
                    <a:pt x="59736" y="216700"/>
                    <a:pt x="84841" y="292012"/>
                  </a:cubicBezTo>
                  <a:cubicBezTo>
                    <a:pt x="92508" y="315011"/>
                    <a:pt x="94849" y="330301"/>
                    <a:pt x="113121" y="348573"/>
                  </a:cubicBezTo>
                  <a:cubicBezTo>
                    <a:pt x="121132" y="356584"/>
                    <a:pt x="131975" y="361142"/>
                    <a:pt x="141402" y="367426"/>
                  </a:cubicBezTo>
                  <a:cubicBezTo>
                    <a:pt x="147686" y="376853"/>
                    <a:pt x="150647" y="389702"/>
                    <a:pt x="160255" y="395707"/>
                  </a:cubicBezTo>
                  <a:cubicBezTo>
                    <a:pt x="177108" y="406240"/>
                    <a:pt x="199041" y="405672"/>
                    <a:pt x="216816" y="414560"/>
                  </a:cubicBezTo>
                  <a:lnTo>
                    <a:pt x="254524" y="433414"/>
                  </a:lnTo>
                  <a:cubicBezTo>
                    <a:pt x="343328" y="403812"/>
                    <a:pt x="229666" y="451425"/>
                    <a:pt x="292231" y="263731"/>
                  </a:cubicBezTo>
                  <a:cubicBezTo>
                    <a:pt x="297298" y="248531"/>
                    <a:pt x="323821" y="258191"/>
                    <a:pt x="339365" y="254305"/>
                  </a:cubicBezTo>
                  <a:cubicBezTo>
                    <a:pt x="349005" y="251895"/>
                    <a:pt x="358218" y="248020"/>
                    <a:pt x="367645" y="244878"/>
                  </a:cubicBezTo>
                  <a:cubicBezTo>
                    <a:pt x="417718" y="194805"/>
                    <a:pt x="419008" y="207830"/>
                    <a:pt x="386499" y="94049"/>
                  </a:cubicBezTo>
                  <a:cubicBezTo>
                    <a:pt x="383769" y="84494"/>
                    <a:pt x="367106" y="89066"/>
                    <a:pt x="358218" y="84622"/>
                  </a:cubicBezTo>
                  <a:cubicBezTo>
                    <a:pt x="348085" y="79555"/>
                    <a:pt x="341047" y="67991"/>
                    <a:pt x="329938" y="65769"/>
                  </a:cubicBezTo>
                  <a:cubicBezTo>
                    <a:pt x="292835" y="58348"/>
                    <a:pt x="279661" y="12350"/>
                    <a:pt x="226243" y="9208"/>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9106618" y="1301723"/>
              <a:ext cx="520037" cy="764135"/>
            </a:xfrm>
            <a:custGeom>
              <a:avLst/>
              <a:gdLst>
                <a:gd name="connsiteX0" fmla="*/ 443060 w 520037"/>
                <a:gd name="connsiteY0" fmla="*/ 113121 h 764135"/>
                <a:gd name="connsiteX1" fmla="*/ 490194 w 520037"/>
                <a:gd name="connsiteY1" fmla="*/ 141402 h 764135"/>
                <a:gd name="connsiteX2" fmla="*/ 518474 w 520037"/>
                <a:gd name="connsiteY2" fmla="*/ 131975 h 764135"/>
                <a:gd name="connsiteX3" fmla="*/ 509047 w 520037"/>
                <a:gd name="connsiteY3" fmla="*/ 0 h 764135"/>
                <a:gd name="connsiteX4" fmla="*/ 414779 w 520037"/>
                <a:gd name="connsiteY4" fmla="*/ 37707 h 764135"/>
                <a:gd name="connsiteX5" fmla="*/ 386499 w 520037"/>
                <a:gd name="connsiteY5" fmla="*/ 47134 h 764135"/>
                <a:gd name="connsiteX6" fmla="*/ 329938 w 520037"/>
                <a:gd name="connsiteY6" fmla="*/ 84841 h 764135"/>
                <a:gd name="connsiteX7" fmla="*/ 301658 w 520037"/>
                <a:gd name="connsiteY7" fmla="*/ 103694 h 764135"/>
                <a:gd name="connsiteX8" fmla="*/ 273377 w 520037"/>
                <a:gd name="connsiteY8" fmla="*/ 113121 h 764135"/>
                <a:gd name="connsiteX9" fmla="*/ 245097 w 520037"/>
                <a:gd name="connsiteY9" fmla="*/ 131975 h 764135"/>
                <a:gd name="connsiteX10" fmla="*/ 216817 w 520037"/>
                <a:gd name="connsiteY10" fmla="*/ 141402 h 764135"/>
                <a:gd name="connsiteX11" fmla="*/ 188536 w 520037"/>
                <a:gd name="connsiteY11" fmla="*/ 169682 h 764135"/>
                <a:gd name="connsiteX12" fmla="*/ 160256 w 520037"/>
                <a:gd name="connsiteY12" fmla="*/ 188536 h 764135"/>
                <a:gd name="connsiteX13" fmla="*/ 113122 w 520037"/>
                <a:gd name="connsiteY13" fmla="*/ 273377 h 764135"/>
                <a:gd name="connsiteX14" fmla="*/ 94268 w 520037"/>
                <a:gd name="connsiteY14" fmla="*/ 301657 h 764135"/>
                <a:gd name="connsiteX15" fmla="*/ 75414 w 520037"/>
                <a:gd name="connsiteY15" fmla="*/ 452486 h 764135"/>
                <a:gd name="connsiteX16" fmla="*/ 47134 w 520037"/>
                <a:gd name="connsiteY16" fmla="*/ 509047 h 764135"/>
                <a:gd name="connsiteX17" fmla="*/ 18854 w 520037"/>
                <a:gd name="connsiteY17" fmla="*/ 537327 h 764135"/>
                <a:gd name="connsiteX18" fmla="*/ 0 w 520037"/>
                <a:gd name="connsiteY18" fmla="*/ 565608 h 764135"/>
                <a:gd name="connsiteX19" fmla="*/ 9427 w 520037"/>
                <a:gd name="connsiteY19" fmla="*/ 593888 h 764135"/>
                <a:gd name="connsiteX20" fmla="*/ 37707 w 520037"/>
                <a:gd name="connsiteY20" fmla="*/ 603315 h 764135"/>
                <a:gd name="connsiteX21" fmla="*/ 103695 w 520037"/>
                <a:gd name="connsiteY21" fmla="*/ 650449 h 764135"/>
                <a:gd name="connsiteX22" fmla="*/ 150829 w 520037"/>
                <a:gd name="connsiteY22" fmla="*/ 725863 h 764135"/>
                <a:gd name="connsiteX23" fmla="*/ 160256 w 520037"/>
                <a:gd name="connsiteY23" fmla="*/ 763571 h 764135"/>
                <a:gd name="connsiteX24" fmla="*/ 169682 w 520037"/>
                <a:gd name="connsiteY24" fmla="*/ 735290 h 764135"/>
                <a:gd name="connsiteX25" fmla="*/ 188536 w 520037"/>
                <a:gd name="connsiteY25" fmla="*/ 631595 h 764135"/>
                <a:gd name="connsiteX26" fmla="*/ 226243 w 520037"/>
                <a:gd name="connsiteY26" fmla="*/ 443059 h 764135"/>
                <a:gd name="connsiteX27" fmla="*/ 254524 w 520037"/>
                <a:gd name="connsiteY27" fmla="*/ 433633 h 764135"/>
                <a:gd name="connsiteX28" fmla="*/ 273377 w 520037"/>
                <a:gd name="connsiteY28" fmla="*/ 405352 h 764135"/>
                <a:gd name="connsiteX29" fmla="*/ 301658 w 520037"/>
                <a:gd name="connsiteY29" fmla="*/ 348791 h 764135"/>
                <a:gd name="connsiteX30" fmla="*/ 339365 w 520037"/>
                <a:gd name="connsiteY30" fmla="*/ 329938 h 764135"/>
                <a:gd name="connsiteX31" fmla="*/ 405353 w 520037"/>
                <a:gd name="connsiteY31" fmla="*/ 301657 h 764135"/>
                <a:gd name="connsiteX32" fmla="*/ 414779 w 520037"/>
                <a:gd name="connsiteY32" fmla="*/ 273377 h 764135"/>
                <a:gd name="connsiteX33" fmla="*/ 452487 w 520037"/>
                <a:gd name="connsiteY33" fmla="*/ 150828 h 764135"/>
                <a:gd name="connsiteX34" fmla="*/ 443060 w 520037"/>
                <a:gd name="connsiteY34" fmla="*/ 113121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0037" h="764135">
                  <a:moveTo>
                    <a:pt x="443060" y="113121"/>
                  </a:moveTo>
                  <a:cubicBezTo>
                    <a:pt x="449345" y="111550"/>
                    <a:pt x="472419" y="136958"/>
                    <a:pt x="490194" y="141402"/>
                  </a:cubicBezTo>
                  <a:cubicBezTo>
                    <a:pt x="499834" y="143812"/>
                    <a:pt x="517161" y="141824"/>
                    <a:pt x="518474" y="131975"/>
                  </a:cubicBezTo>
                  <a:cubicBezTo>
                    <a:pt x="524303" y="88258"/>
                    <a:pt x="512189" y="43992"/>
                    <a:pt x="509047" y="0"/>
                  </a:cubicBezTo>
                  <a:cubicBezTo>
                    <a:pt x="380322" y="42908"/>
                    <a:pt x="511865" y="-3902"/>
                    <a:pt x="414779" y="37707"/>
                  </a:cubicBezTo>
                  <a:cubicBezTo>
                    <a:pt x="405646" y="41621"/>
                    <a:pt x="395185" y="42308"/>
                    <a:pt x="386499" y="47134"/>
                  </a:cubicBezTo>
                  <a:cubicBezTo>
                    <a:pt x="366691" y="58138"/>
                    <a:pt x="348792" y="72272"/>
                    <a:pt x="329938" y="84841"/>
                  </a:cubicBezTo>
                  <a:cubicBezTo>
                    <a:pt x="320511" y="91125"/>
                    <a:pt x="312406" y="100111"/>
                    <a:pt x="301658" y="103694"/>
                  </a:cubicBezTo>
                  <a:lnTo>
                    <a:pt x="273377" y="113121"/>
                  </a:lnTo>
                  <a:cubicBezTo>
                    <a:pt x="263950" y="119406"/>
                    <a:pt x="255230" y="126908"/>
                    <a:pt x="245097" y="131975"/>
                  </a:cubicBezTo>
                  <a:cubicBezTo>
                    <a:pt x="236209" y="136419"/>
                    <a:pt x="225085" y="135890"/>
                    <a:pt x="216817" y="141402"/>
                  </a:cubicBezTo>
                  <a:cubicBezTo>
                    <a:pt x="205724" y="148797"/>
                    <a:pt x="198778" y="161147"/>
                    <a:pt x="188536" y="169682"/>
                  </a:cubicBezTo>
                  <a:cubicBezTo>
                    <a:pt x="179832" y="176935"/>
                    <a:pt x="169683" y="182251"/>
                    <a:pt x="160256" y="188536"/>
                  </a:cubicBezTo>
                  <a:cubicBezTo>
                    <a:pt x="143664" y="238312"/>
                    <a:pt x="156340" y="208550"/>
                    <a:pt x="113122" y="273377"/>
                  </a:cubicBezTo>
                  <a:lnTo>
                    <a:pt x="94268" y="301657"/>
                  </a:lnTo>
                  <a:cubicBezTo>
                    <a:pt x="69414" y="376218"/>
                    <a:pt x="95791" y="289468"/>
                    <a:pt x="75414" y="452486"/>
                  </a:cubicBezTo>
                  <a:cubicBezTo>
                    <a:pt x="72913" y="472496"/>
                    <a:pt x="59520" y="494184"/>
                    <a:pt x="47134" y="509047"/>
                  </a:cubicBezTo>
                  <a:cubicBezTo>
                    <a:pt x="38599" y="519288"/>
                    <a:pt x="27388" y="527086"/>
                    <a:pt x="18854" y="537327"/>
                  </a:cubicBezTo>
                  <a:cubicBezTo>
                    <a:pt x="11601" y="546031"/>
                    <a:pt x="6285" y="556181"/>
                    <a:pt x="0" y="565608"/>
                  </a:cubicBezTo>
                  <a:cubicBezTo>
                    <a:pt x="3142" y="575035"/>
                    <a:pt x="2401" y="586862"/>
                    <a:pt x="9427" y="593888"/>
                  </a:cubicBezTo>
                  <a:cubicBezTo>
                    <a:pt x="16453" y="600914"/>
                    <a:pt x="28819" y="598871"/>
                    <a:pt x="37707" y="603315"/>
                  </a:cubicBezTo>
                  <a:cubicBezTo>
                    <a:pt x="48412" y="608667"/>
                    <a:pt x="99425" y="646179"/>
                    <a:pt x="103695" y="650449"/>
                  </a:cubicBezTo>
                  <a:cubicBezTo>
                    <a:pt x="128168" y="674922"/>
                    <a:pt x="135895" y="695996"/>
                    <a:pt x="150829" y="725863"/>
                  </a:cubicBezTo>
                  <a:cubicBezTo>
                    <a:pt x="153971" y="738432"/>
                    <a:pt x="148668" y="757777"/>
                    <a:pt x="160256" y="763571"/>
                  </a:cubicBezTo>
                  <a:cubicBezTo>
                    <a:pt x="169144" y="768015"/>
                    <a:pt x="167905" y="745067"/>
                    <a:pt x="169682" y="735290"/>
                  </a:cubicBezTo>
                  <a:cubicBezTo>
                    <a:pt x="190999" y="618045"/>
                    <a:pt x="166918" y="696450"/>
                    <a:pt x="188536" y="631595"/>
                  </a:cubicBezTo>
                  <a:cubicBezTo>
                    <a:pt x="193329" y="550115"/>
                    <a:pt x="161475" y="486237"/>
                    <a:pt x="226243" y="443059"/>
                  </a:cubicBezTo>
                  <a:cubicBezTo>
                    <a:pt x="234511" y="437547"/>
                    <a:pt x="245097" y="436775"/>
                    <a:pt x="254524" y="433633"/>
                  </a:cubicBezTo>
                  <a:cubicBezTo>
                    <a:pt x="260808" y="424206"/>
                    <a:pt x="268310" y="415486"/>
                    <a:pt x="273377" y="405352"/>
                  </a:cubicBezTo>
                  <a:cubicBezTo>
                    <a:pt x="285326" y="381455"/>
                    <a:pt x="278502" y="368087"/>
                    <a:pt x="301658" y="348791"/>
                  </a:cubicBezTo>
                  <a:cubicBezTo>
                    <a:pt x="312453" y="339795"/>
                    <a:pt x="327164" y="336910"/>
                    <a:pt x="339365" y="329938"/>
                  </a:cubicBezTo>
                  <a:cubicBezTo>
                    <a:pt x="390001" y="301003"/>
                    <a:pt x="343416" y="317141"/>
                    <a:pt x="405353" y="301657"/>
                  </a:cubicBezTo>
                  <a:cubicBezTo>
                    <a:pt x="408495" y="292230"/>
                    <a:pt x="413268" y="283198"/>
                    <a:pt x="414779" y="273377"/>
                  </a:cubicBezTo>
                  <a:cubicBezTo>
                    <a:pt x="423784" y="214845"/>
                    <a:pt x="402614" y="180752"/>
                    <a:pt x="452487" y="150828"/>
                  </a:cubicBezTo>
                  <a:cubicBezTo>
                    <a:pt x="457876" y="147595"/>
                    <a:pt x="436775" y="114692"/>
                    <a:pt x="443060" y="11312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9670166" y="1952173"/>
              <a:ext cx="737350" cy="427884"/>
            </a:xfrm>
            <a:custGeom>
              <a:avLst/>
              <a:gdLst>
                <a:gd name="connsiteX0" fmla="*/ 577095 w 737350"/>
                <a:gd name="connsiteY0" fmla="*/ 113121 h 427884"/>
                <a:gd name="connsiteX1" fmla="*/ 350851 w 737350"/>
                <a:gd name="connsiteY1" fmla="*/ 37707 h 427884"/>
                <a:gd name="connsiteX2" fmla="*/ 152889 w 737350"/>
                <a:gd name="connsiteY2" fmla="*/ 18853 h 427884"/>
                <a:gd name="connsiteX3" fmla="*/ 124608 w 737350"/>
                <a:gd name="connsiteY3" fmla="*/ 9426 h 427884"/>
                <a:gd name="connsiteX4" fmla="*/ 77474 w 737350"/>
                <a:gd name="connsiteY4" fmla="*/ 0 h 427884"/>
                <a:gd name="connsiteX5" fmla="*/ 2060 w 737350"/>
                <a:gd name="connsiteY5" fmla="*/ 28280 h 427884"/>
                <a:gd name="connsiteX6" fmla="*/ 11486 w 737350"/>
                <a:gd name="connsiteY6" fmla="*/ 113121 h 427884"/>
                <a:gd name="connsiteX7" fmla="*/ 39767 w 737350"/>
                <a:gd name="connsiteY7" fmla="*/ 131975 h 427884"/>
                <a:gd name="connsiteX8" fmla="*/ 96328 w 737350"/>
                <a:gd name="connsiteY8" fmla="*/ 188536 h 427884"/>
                <a:gd name="connsiteX9" fmla="*/ 124608 w 737350"/>
                <a:gd name="connsiteY9" fmla="*/ 207389 h 427884"/>
                <a:gd name="connsiteX10" fmla="*/ 162315 w 737350"/>
                <a:gd name="connsiteY10" fmla="*/ 216816 h 427884"/>
                <a:gd name="connsiteX11" fmla="*/ 181169 w 737350"/>
                <a:gd name="connsiteY11" fmla="*/ 273377 h 427884"/>
                <a:gd name="connsiteX12" fmla="*/ 190596 w 737350"/>
                <a:gd name="connsiteY12" fmla="*/ 301657 h 427884"/>
                <a:gd name="connsiteX13" fmla="*/ 200023 w 737350"/>
                <a:gd name="connsiteY13" fmla="*/ 414779 h 427884"/>
                <a:gd name="connsiteX14" fmla="*/ 331998 w 737350"/>
                <a:gd name="connsiteY14" fmla="*/ 405352 h 427884"/>
                <a:gd name="connsiteX15" fmla="*/ 350851 w 737350"/>
                <a:gd name="connsiteY15" fmla="*/ 377072 h 427884"/>
                <a:gd name="connsiteX16" fmla="*/ 416839 w 737350"/>
                <a:gd name="connsiteY16" fmla="*/ 329938 h 427884"/>
                <a:gd name="connsiteX17" fmla="*/ 454546 w 737350"/>
                <a:gd name="connsiteY17" fmla="*/ 311084 h 427884"/>
                <a:gd name="connsiteX18" fmla="*/ 661936 w 737350"/>
                <a:gd name="connsiteY18" fmla="*/ 292231 h 427884"/>
                <a:gd name="connsiteX19" fmla="*/ 737350 w 737350"/>
                <a:gd name="connsiteY19" fmla="*/ 282804 h 427884"/>
                <a:gd name="connsiteX20" fmla="*/ 699643 w 737350"/>
                <a:gd name="connsiteY20" fmla="*/ 179109 h 427884"/>
                <a:gd name="connsiteX21" fmla="*/ 652509 w 737350"/>
                <a:gd name="connsiteY21" fmla="*/ 169682 h 427884"/>
                <a:gd name="connsiteX22" fmla="*/ 577095 w 737350"/>
                <a:gd name="connsiteY22" fmla="*/ 113121 h 42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7350" h="427884">
                  <a:moveTo>
                    <a:pt x="577095" y="113121"/>
                  </a:moveTo>
                  <a:cubicBezTo>
                    <a:pt x="526819" y="91125"/>
                    <a:pt x="428452" y="54952"/>
                    <a:pt x="350851" y="37707"/>
                  </a:cubicBezTo>
                  <a:cubicBezTo>
                    <a:pt x="286144" y="23328"/>
                    <a:pt x="218663" y="27075"/>
                    <a:pt x="152889" y="18853"/>
                  </a:cubicBezTo>
                  <a:cubicBezTo>
                    <a:pt x="143029" y="17620"/>
                    <a:pt x="134248" y="11836"/>
                    <a:pt x="124608" y="9426"/>
                  </a:cubicBezTo>
                  <a:cubicBezTo>
                    <a:pt x="109064" y="5540"/>
                    <a:pt x="93185" y="3142"/>
                    <a:pt x="77474" y="0"/>
                  </a:cubicBezTo>
                  <a:cubicBezTo>
                    <a:pt x="72896" y="916"/>
                    <a:pt x="5724" y="8127"/>
                    <a:pt x="2060" y="28280"/>
                  </a:cubicBezTo>
                  <a:cubicBezTo>
                    <a:pt x="-3030" y="56275"/>
                    <a:pt x="1762" y="86380"/>
                    <a:pt x="11486" y="113121"/>
                  </a:cubicBezTo>
                  <a:cubicBezTo>
                    <a:pt x="15358" y="123769"/>
                    <a:pt x="30340" y="125690"/>
                    <a:pt x="39767" y="131975"/>
                  </a:cubicBezTo>
                  <a:cubicBezTo>
                    <a:pt x="65803" y="171027"/>
                    <a:pt x="51684" y="156647"/>
                    <a:pt x="96328" y="188536"/>
                  </a:cubicBezTo>
                  <a:cubicBezTo>
                    <a:pt x="105547" y="195121"/>
                    <a:pt x="114195" y="202926"/>
                    <a:pt x="124608" y="207389"/>
                  </a:cubicBezTo>
                  <a:cubicBezTo>
                    <a:pt x="136516" y="212493"/>
                    <a:pt x="149746" y="213674"/>
                    <a:pt x="162315" y="216816"/>
                  </a:cubicBezTo>
                  <a:lnTo>
                    <a:pt x="181169" y="273377"/>
                  </a:lnTo>
                  <a:lnTo>
                    <a:pt x="190596" y="301657"/>
                  </a:lnTo>
                  <a:cubicBezTo>
                    <a:pt x="193738" y="339364"/>
                    <a:pt x="180192" y="382554"/>
                    <a:pt x="200023" y="414779"/>
                  </a:cubicBezTo>
                  <a:cubicBezTo>
                    <a:pt x="219904" y="447085"/>
                    <a:pt x="315432" y="410085"/>
                    <a:pt x="331998" y="405352"/>
                  </a:cubicBezTo>
                  <a:cubicBezTo>
                    <a:pt x="338282" y="395925"/>
                    <a:pt x="342840" y="385083"/>
                    <a:pt x="350851" y="377072"/>
                  </a:cubicBezTo>
                  <a:cubicBezTo>
                    <a:pt x="357597" y="370326"/>
                    <a:pt x="404348" y="337076"/>
                    <a:pt x="416839" y="329938"/>
                  </a:cubicBezTo>
                  <a:cubicBezTo>
                    <a:pt x="429040" y="322966"/>
                    <a:pt x="440657" y="313221"/>
                    <a:pt x="454546" y="311084"/>
                  </a:cubicBezTo>
                  <a:cubicBezTo>
                    <a:pt x="523154" y="300529"/>
                    <a:pt x="592865" y="299138"/>
                    <a:pt x="661936" y="292231"/>
                  </a:cubicBezTo>
                  <a:cubicBezTo>
                    <a:pt x="687144" y="289710"/>
                    <a:pt x="712212" y="285946"/>
                    <a:pt x="737350" y="282804"/>
                  </a:cubicBezTo>
                  <a:cubicBezTo>
                    <a:pt x="731085" y="226415"/>
                    <a:pt x="749843" y="197934"/>
                    <a:pt x="699643" y="179109"/>
                  </a:cubicBezTo>
                  <a:cubicBezTo>
                    <a:pt x="684641" y="173483"/>
                    <a:pt x="667967" y="173898"/>
                    <a:pt x="652509" y="169682"/>
                  </a:cubicBezTo>
                  <a:cubicBezTo>
                    <a:pt x="633336" y="164453"/>
                    <a:pt x="627371" y="135117"/>
                    <a:pt x="577095" y="11312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0275540" y="1911683"/>
              <a:ext cx="204037" cy="332878"/>
            </a:xfrm>
            <a:custGeom>
              <a:avLst/>
              <a:gdLst>
                <a:gd name="connsiteX0" fmla="*/ 160256 w 204037"/>
                <a:gd name="connsiteY0" fmla="*/ 12211 h 332878"/>
                <a:gd name="connsiteX1" fmla="*/ 103695 w 204037"/>
                <a:gd name="connsiteY1" fmla="*/ 2784 h 332878"/>
                <a:gd name="connsiteX2" fmla="*/ 47134 w 204037"/>
                <a:gd name="connsiteY2" fmla="*/ 40491 h 332878"/>
                <a:gd name="connsiteX3" fmla="*/ 0 w 204037"/>
                <a:gd name="connsiteY3" fmla="*/ 134759 h 332878"/>
                <a:gd name="connsiteX4" fmla="*/ 28281 w 204037"/>
                <a:gd name="connsiteY4" fmla="*/ 200747 h 332878"/>
                <a:gd name="connsiteX5" fmla="*/ 37708 w 204037"/>
                <a:gd name="connsiteY5" fmla="*/ 229027 h 332878"/>
                <a:gd name="connsiteX6" fmla="*/ 65988 w 204037"/>
                <a:gd name="connsiteY6" fmla="*/ 257308 h 332878"/>
                <a:gd name="connsiteX7" fmla="*/ 84842 w 204037"/>
                <a:gd name="connsiteY7" fmla="*/ 285588 h 332878"/>
                <a:gd name="connsiteX8" fmla="*/ 94268 w 204037"/>
                <a:gd name="connsiteY8" fmla="*/ 313869 h 332878"/>
                <a:gd name="connsiteX9" fmla="*/ 131976 w 204037"/>
                <a:gd name="connsiteY9" fmla="*/ 332722 h 332878"/>
                <a:gd name="connsiteX10" fmla="*/ 188536 w 204037"/>
                <a:gd name="connsiteY10" fmla="*/ 304442 h 332878"/>
                <a:gd name="connsiteX11" fmla="*/ 188536 w 204037"/>
                <a:gd name="connsiteY11" fmla="*/ 115906 h 332878"/>
                <a:gd name="connsiteX12" fmla="*/ 179110 w 204037"/>
                <a:gd name="connsiteY12" fmla="*/ 87625 h 332878"/>
                <a:gd name="connsiteX13" fmla="*/ 160256 w 204037"/>
                <a:gd name="connsiteY13" fmla="*/ 12211 h 3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037" h="332878">
                  <a:moveTo>
                    <a:pt x="160256" y="12211"/>
                  </a:moveTo>
                  <a:cubicBezTo>
                    <a:pt x="147687" y="-1929"/>
                    <a:pt x="122238" y="-1852"/>
                    <a:pt x="103695" y="2784"/>
                  </a:cubicBezTo>
                  <a:cubicBezTo>
                    <a:pt x="81712" y="8280"/>
                    <a:pt x="47134" y="40491"/>
                    <a:pt x="47134" y="40491"/>
                  </a:cubicBezTo>
                  <a:cubicBezTo>
                    <a:pt x="2240" y="107832"/>
                    <a:pt x="14923" y="75069"/>
                    <a:pt x="0" y="134759"/>
                  </a:cubicBezTo>
                  <a:cubicBezTo>
                    <a:pt x="19619" y="213234"/>
                    <a:pt x="-4270" y="135647"/>
                    <a:pt x="28281" y="200747"/>
                  </a:cubicBezTo>
                  <a:cubicBezTo>
                    <a:pt x="32725" y="209635"/>
                    <a:pt x="32196" y="220759"/>
                    <a:pt x="37708" y="229027"/>
                  </a:cubicBezTo>
                  <a:cubicBezTo>
                    <a:pt x="45103" y="240120"/>
                    <a:pt x="57453" y="247066"/>
                    <a:pt x="65988" y="257308"/>
                  </a:cubicBezTo>
                  <a:cubicBezTo>
                    <a:pt x="73241" y="266012"/>
                    <a:pt x="78557" y="276161"/>
                    <a:pt x="84842" y="285588"/>
                  </a:cubicBezTo>
                  <a:cubicBezTo>
                    <a:pt x="87984" y="295015"/>
                    <a:pt x="87242" y="306843"/>
                    <a:pt x="94268" y="313869"/>
                  </a:cubicBezTo>
                  <a:cubicBezTo>
                    <a:pt x="104205" y="323806"/>
                    <a:pt x="118064" y="330735"/>
                    <a:pt x="131976" y="332722"/>
                  </a:cubicBezTo>
                  <a:cubicBezTo>
                    <a:pt x="148046" y="335017"/>
                    <a:pt x="178164" y="311356"/>
                    <a:pt x="188536" y="304442"/>
                  </a:cubicBezTo>
                  <a:cubicBezTo>
                    <a:pt x="213884" y="228399"/>
                    <a:pt x="203936" y="269912"/>
                    <a:pt x="188536" y="115906"/>
                  </a:cubicBezTo>
                  <a:cubicBezTo>
                    <a:pt x="187547" y="106018"/>
                    <a:pt x="181840" y="97180"/>
                    <a:pt x="179110" y="87625"/>
                  </a:cubicBezTo>
                  <a:cubicBezTo>
                    <a:pt x="168159" y="49294"/>
                    <a:pt x="172825" y="26351"/>
                    <a:pt x="160256" y="12211"/>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9892677" y="2231089"/>
              <a:ext cx="527901" cy="311534"/>
            </a:xfrm>
            <a:custGeom>
              <a:avLst/>
              <a:gdLst>
                <a:gd name="connsiteX0" fmla="*/ 169682 w 527901"/>
                <a:gd name="connsiteY0" fmla="*/ 28730 h 311534"/>
                <a:gd name="connsiteX1" fmla="*/ 320511 w 527901"/>
                <a:gd name="connsiteY1" fmla="*/ 450 h 311534"/>
                <a:gd name="connsiteX2" fmla="*/ 452487 w 527901"/>
                <a:gd name="connsiteY2" fmla="*/ 9876 h 311534"/>
                <a:gd name="connsiteX3" fmla="*/ 527901 w 527901"/>
                <a:gd name="connsiteY3" fmla="*/ 450 h 311534"/>
                <a:gd name="connsiteX4" fmla="*/ 461913 w 527901"/>
                <a:gd name="connsiteY4" fmla="*/ 85291 h 311534"/>
                <a:gd name="connsiteX5" fmla="*/ 414779 w 527901"/>
                <a:gd name="connsiteY5" fmla="*/ 132425 h 311534"/>
                <a:gd name="connsiteX6" fmla="*/ 339365 w 527901"/>
                <a:gd name="connsiteY6" fmla="*/ 198412 h 311534"/>
                <a:gd name="connsiteX7" fmla="*/ 311085 w 527901"/>
                <a:gd name="connsiteY7" fmla="*/ 217266 h 311534"/>
                <a:gd name="connsiteX8" fmla="*/ 263950 w 527901"/>
                <a:gd name="connsiteY8" fmla="*/ 264400 h 311534"/>
                <a:gd name="connsiteX9" fmla="*/ 216816 w 527901"/>
                <a:gd name="connsiteY9" fmla="*/ 311534 h 311534"/>
                <a:gd name="connsiteX10" fmla="*/ 65988 w 527901"/>
                <a:gd name="connsiteY10" fmla="*/ 302107 h 311534"/>
                <a:gd name="connsiteX11" fmla="*/ 37707 w 527901"/>
                <a:gd name="connsiteY11" fmla="*/ 273827 h 311534"/>
                <a:gd name="connsiteX12" fmla="*/ 0 w 527901"/>
                <a:gd name="connsiteY12" fmla="*/ 170132 h 311534"/>
                <a:gd name="connsiteX13" fmla="*/ 9427 w 527901"/>
                <a:gd name="connsiteY13" fmla="*/ 113571 h 311534"/>
                <a:gd name="connsiteX14" fmla="*/ 65988 w 527901"/>
                <a:gd name="connsiteY14" fmla="*/ 94718 h 311534"/>
                <a:gd name="connsiteX15" fmla="*/ 169682 w 527901"/>
                <a:gd name="connsiteY15" fmla="*/ 28730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901" h="311534">
                  <a:moveTo>
                    <a:pt x="169682" y="28730"/>
                  </a:moveTo>
                  <a:cubicBezTo>
                    <a:pt x="212102" y="13019"/>
                    <a:pt x="269472" y="3853"/>
                    <a:pt x="320511" y="450"/>
                  </a:cubicBezTo>
                  <a:cubicBezTo>
                    <a:pt x="364517" y="-2484"/>
                    <a:pt x="408383" y="9876"/>
                    <a:pt x="452487" y="9876"/>
                  </a:cubicBezTo>
                  <a:cubicBezTo>
                    <a:pt x="477821" y="9876"/>
                    <a:pt x="502763" y="3592"/>
                    <a:pt x="527901" y="450"/>
                  </a:cubicBezTo>
                  <a:cubicBezTo>
                    <a:pt x="502142" y="77725"/>
                    <a:pt x="546699" y="-41890"/>
                    <a:pt x="461913" y="85291"/>
                  </a:cubicBezTo>
                  <a:cubicBezTo>
                    <a:pt x="436775" y="122998"/>
                    <a:pt x="452487" y="107287"/>
                    <a:pt x="414779" y="132425"/>
                  </a:cubicBezTo>
                  <a:cubicBezTo>
                    <a:pt x="383357" y="179559"/>
                    <a:pt x="405353" y="154419"/>
                    <a:pt x="339365" y="198412"/>
                  </a:cubicBezTo>
                  <a:lnTo>
                    <a:pt x="311085" y="217266"/>
                  </a:lnTo>
                  <a:cubicBezTo>
                    <a:pt x="260805" y="292687"/>
                    <a:pt x="326800" y="201550"/>
                    <a:pt x="263950" y="264400"/>
                  </a:cubicBezTo>
                  <a:cubicBezTo>
                    <a:pt x="201105" y="327245"/>
                    <a:pt x="292232" y="261259"/>
                    <a:pt x="216816" y="311534"/>
                  </a:cubicBezTo>
                  <a:cubicBezTo>
                    <a:pt x="166540" y="308392"/>
                    <a:pt x="115282" y="312485"/>
                    <a:pt x="65988" y="302107"/>
                  </a:cubicBezTo>
                  <a:cubicBezTo>
                    <a:pt x="52942" y="299361"/>
                    <a:pt x="43224" y="285964"/>
                    <a:pt x="37707" y="273827"/>
                  </a:cubicBezTo>
                  <a:cubicBezTo>
                    <a:pt x="-39439" y="104106"/>
                    <a:pt x="57514" y="256400"/>
                    <a:pt x="0" y="170132"/>
                  </a:cubicBezTo>
                  <a:cubicBezTo>
                    <a:pt x="3142" y="151278"/>
                    <a:pt x="-3160" y="127955"/>
                    <a:pt x="9427" y="113571"/>
                  </a:cubicBezTo>
                  <a:cubicBezTo>
                    <a:pt x="22514" y="98615"/>
                    <a:pt x="65988" y="94718"/>
                    <a:pt x="65988" y="94718"/>
                  </a:cubicBezTo>
                  <a:cubicBezTo>
                    <a:pt x="107599" y="53105"/>
                    <a:pt x="127262" y="44441"/>
                    <a:pt x="169682" y="28730"/>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9602531" y="1254589"/>
              <a:ext cx="765981" cy="323925"/>
            </a:xfrm>
            <a:custGeom>
              <a:avLst/>
              <a:gdLst>
                <a:gd name="connsiteX0" fmla="*/ 218143 w 765981"/>
                <a:gd name="connsiteY0" fmla="*/ 131975 h 323925"/>
                <a:gd name="connsiteX1" fmla="*/ 171009 w 765981"/>
                <a:gd name="connsiteY1" fmla="*/ 141402 h 323925"/>
                <a:gd name="connsiteX2" fmla="*/ 142728 w 765981"/>
                <a:gd name="connsiteY2" fmla="*/ 150828 h 323925"/>
                <a:gd name="connsiteX3" fmla="*/ 20180 w 765981"/>
                <a:gd name="connsiteY3" fmla="*/ 141402 h 323925"/>
                <a:gd name="connsiteX4" fmla="*/ 1326 w 765981"/>
                <a:gd name="connsiteY4" fmla="*/ 113121 h 323925"/>
                <a:gd name="connsiteX5" fmla="*/ 114448 w 765981"/>
                <a:gd name="connsiteY5" fmla="*/ 47134 h 323925"/>
                <a:gd name="connsiteX6" fmla="*/ 199289 w 765981"/>
                <a:gd name="connsiteY6" fmla="*/ 9426 h 323925"/>
                <a:gd name="connsiteX7" fmla="*/ 227569 w 765981"/>
                <a:gd name="connsiteY7" fmla="*/ 0 h 323925"/>
                <a:gd name="connsiteX8" fmla="*/ 302984 w 765981"/>
                <a:gd name="connsiteY8" fmla="*/ 18853 h 323925"/>
                <a:gd name="connsiteX9" fmla="*/ 331264 w 765981"/>
                <a:gd name="connsiteY9" fmla="*/ 37707 h 323925"/>
                <a:gd name="connsiteX10" fmla="*/ 387825 w 765981"/>
                <a:gd name="connsiteY10" fmla="*/ 56560 h 323925"/>
                <a:gd name="connsiteX11" fmla="*/ 434959 w 765981"/>
                <a:gd name="connsiteY11" fmla="*/ 113121 h 323925"/>
                <a:gd name="connsiteX12" fmla="*/ 472666 w 765981"/>
                <a:gd name="connsiteY12" fmla="*/ 122548 h 323925"/>
                <a:gd name="connsiteX13" fmla="*/ 604642 w 765981"/>
                <a:gd name="connsiteY13" fmla="*/ 141402 h 323925"/>
                <a:gd name="connsiteX14" fmla="*/ 680056 w 765981"/>
                <a:gd name="connsiteY14" fmla="*/ 188536 h 323925"/>
                <a:gd name="connsiteX15" fmla="*/ 736617 w 765981"/>
                <a:gd name="connsiteY15" fmla="*/ 226243 h 323925"/>
                <a:gd name="connsiteX16" fmla="*/ 764897 w 765981"/>
                <a:gd name="connsiteY16" fmla="*/ 254523 h 323925"/>
                <a:gd name="connsiteX17" fmla="*/ 755470 w 765981"/>
                <a:gd name="connsiteY17" fmla="*/ 320511 h 323925"/>
                <a:gd name="connsiteX18" fmla="*/ 651776 w 765981"/>
                <a:gd name="connsiteY18" fmla="*/ 301657 h 323925"/>
                <a:gd name="connsiteX19" fmla="*/ 623495 w 765981"/>
                <a:gd name="connsiteY19" fmla="*/ 273377 h 323925"/>
                <a:gd name="connsiteX20" fmla="*/ 595215 w 765981"/>
                <a:gd name="connsiteY20" fmla="*/ 254523 h 323925"/>
                <a:gd name="connsiteX21" fmla="*/ 548081 w 765981"/>
                <a:gd name="connsiteY21" fmla="*/ 207389 h 323925"/>
                <a:gd name="connsiteX22" fmla="*/ 510373 w 765981"/>
                <a:gd name="connsiteY22" fmla="*/ 197962 h 323925"/>
                <a:gd name="connsiteX23" fmla="*/ 425532 w 765981"/>
                <a:gd name="connsiteY23" fmla="*/ 169682 h 323925"/>
                <a:gd name="connsiteX24" fmla="*/ 397252 w 765981"/>
                <a:gd name="connsiteY24" fmla="*/ 160255 h 323925"/>
                <a:gd name="connsiteX25" fmla="*/ 218143 w 765981"/>
                <a:gd name="connsiteY25" fmla="*/ 131975 h 3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5981" h="323925">
                  <a:moveTo>
                    <a:pt x="218143" y="131975"/>
                  </a:moveTo>
                  <a:cubicBezTo>
                    <a:pt x="180436" y="128833"/>
                    <a:pt x="186553" y="137516"/>
                    <a:pt x="171009" y="141402"/>
                  </a:cubicBezTo>
                  <a:cubicBezTo>
                    <a:pt x="161369" y="143812"/>
                    <a:pt x="152665" y="150828"/>
                    <a:pt x="142728" y="150828"/>
                  </a:cubicBezTo>
                  <a:cubicBezTo>
                    <a:pt x="101758" y="150828"/>
                    <a:pt x="61029" y="144544"/>
                    <a:pt x="20180" y="141402"/>
                  </a:cubicBezTo>
                  <a:cubicBezTo>
                    <a:pt x="13895" y="131975"/>
                    <a:pt x="2577" y="124382"/>
                    <a:pt x="1326" y="113121"/>
                  </a:cubicBezTo>
                  <a:cubicBezTo>
                    <a:pt x="-8510" y="24594"/>
                    <a:pt x="37058" y="54169"/>
                    <a:pt x="114448" y="47134"/>
                  </a:cubicBezTo>
                  <a:cubicBezTo>
                    <a:pt x="159262" y="17257"/>
                    <a:pt x="131982" y="31861"/>
                    <a:pt x="199289" y="9426"/>
                  </a:cubicBezTo>
                  <a:lnTo>
                    <a:pt x="227569" y="0"/>
                  </a:lnTo>
                  <a:cubicBezTo>
                    <a:pt x="245498" y="3586"/>
                    <a:pt x="283658" y="9190"/>
                    <a:pt x="302984" y="18853"/>
                  </a:cubicBezTo>
                  <a:cubicBezTo>
                    <a:pt x="313117" y="23920"/>
                    <a:pt x="320911" y="33106"/>
                    <a:pt x="331264" y="37707"/>
                  </a:cubicBezTo>
                  <a:cubicBezTo>
                    <a:pt x="349425" y="45778"/>
                    <a:pt x="387825" y="56560"/>
                    <a:pt x="387825" y="56560"/>
                  </a:cubicBezTo>
                  <a:cubicBezTo>
                    <a:pt x="399839" y="74581"/>
                    <a:pt x="415417" y="101954"/>
                    <a:pt x="434959" y="113121"/>
                  </a:cubicBezTo>
                  <a:cubicBezTo>
                    <a:pt x="446208" y="119549"/>
                    <a:pt x="460209" y="118989"/>
                    <a:pt x="472666" y="122548"/>
                  </a:cubicBezTo>
                  <a:cubicBezTo>
                    <a:pt x="548834" y="144311"/>
                    <a:pt x="438798" y="126325"/>
                    <a:pt x="604642" y="141402"/>
                  </a:cubicBezTo>
                  <a:cubicBezTo>
                    <a:pt x="732420" y="183994"/>
                    <a:pt x="615704" y="132228"/>
                    <a:pt x="680056" y="188536"/>
                  </a:cubicBezTo>
                  <a:cubicBezTo>
                    <a:pt x="697109" y="203457"/>
                    <a:pt x="720595" y="210221"/>
                    <a:pt x="736617" y="226243"/>
                  </a:cubicBezTo>
                  <a:lnTo>
                    <a:pt x="764897" y="254523"/>
                  </a:lnTo>
                  <a:cubicBezTo>
                    <a:pt x="761755" y="276519"/>
                    <a:pt x="773958" y="308186"/>
                    <a:pt x="755470" y="320511"/>
                  </a:cubicBezTo>
                  <a:cubicBezTo>
                    <a:pt x="737704" y="332355"/>
                    <a:pt x="677611" y="310269"/>
                    <a:pt x="651776" y="301657"/>
                  </a:cubicBezTo>
                  <a:cubicBezTo>
                    <a:pt x="642349" y="292230"/>
                    <a:pt x="633737" y="281912"/>
                    <a:pt x="623495" y="273377"/>
                  </a:cubicBezTo>
                  <a:cubicBezTo>
                    <a:pt x="614791" y="266124"/>
                    <a:pt x="603226" y="262534"/>
                    <a:pt x="595215" y="254523"/>
                  </a:cubicBezTo>
                  <a:cubicBezTo>
                    <a:pt x="563795" y="223103"/>
                    <a:pt x="592069" y="226241"/>
                    <a:pt x="548081" y="207389"/>
                  </a:cubicBezTo>
                  <a:cubicBezTo>
                    <a:pt x="536172" y="202285"/>
                    <a:pt x="522783" y="201685"/>
                    <a:pt x="510373" y="197962"/>
                  </a:cubicBezTo>
                  <a:cubicBezTo>
                    <a:pt x="510366" y="197960"/>
                    <a:pt x="439675" y="174396"/>
                    <a:pt x="425532" y="169682"/>
                  </a:cubicBezTo>
                  <a:cubicBezTo>
                    <a:pt x="416105" y="166540"/>
                    <a:pt x="407139" y="161244"/>
                    <a:pt x="397252" y="160255"/>
                  </a:cubicBezTo>
                  <a:cubicBezTo>
                    <a:pt x="277970" y="148327"/>
                    <a:pt x="255850" y="135117"/>
                    <a:pt x="218143" y="131975"/>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9975842" y="1448258"/>
              <a:ext cx="537328" cy="660868"/>
            </a:xfrm>
            <a:custGeom>
              <a:avLst/>
              <a:gdLst>
                <a:gd name="connsiteX0" fmla="*/ 329939 w 537328"/>
                <a:gd name="connsiteY0" fmla="*/ 114113 h 660868"/>
                <a:gd name="connsiteX1" fmla="*/ 292231 w 537328"/>
                <a:gd name="connsiteY1" fmla="*/ 66979 h 660868"/>
                <a:gd name="connsiteX2" fmla="*/ 263951 w 537328"/>
                <a:gd name="connsiteY2" fmla="*/ 57553 h 660868"/>
                <a:gd name="connsiteX3" fmla="*/ 226244 w 537328"/>
                <a:gd name="connsiteY3" fmla="*/ 38699 h 660868"/>
                <a:gd name="connsiteX4" fmla="*/ 169683 w 537328"/>
                <a:gd name="connsiteY4" fmla="*/ 992 h 660868"/>
                <a:gd name="connsiteX5" fmla="*/ 18854 w 537328"/>
                <a:gd name="connsiteY5" fmla="*/ 10419 h 660868"/>
                <a:gd name="connsiteX6" fmla="*/ 0 w 537328"/>
                <a:gd name="connsiteY6" fmla="*/ 66979 h 660868"/>
                <a:gd name="connsiteX7" fmla="*/ 9427 w 537328"/>
                <a:gd name="connsiteY7" fmla="*/ 302650 h 660868"/>
                <a:gd name="connsiteX8" fmla="*/ 28281 w 537328"/>
                <a:gd name="connsiteY8" fmla="*/ 330930 h 660868"/>
                <a:gd name="connsiteX9" fmla="*/ 65988 w 537328"/>
                <a:gd name="connsiteY9" fmla="*/ 415771 h 660868"/>
                <a:gd name="connsiteX10" fmla="*/ 94268 w 537328"/>
                <a:gd name="connsiteY10" fmla="*/ 481759 h 660868"/>
                <a:gd name="connsiteX11" fmla="*/ 103695 w 537328"/>
                <a:gd name="connsiteY11" fmla="*/ 510039 h 660868"/>
                <a:gd name="connsiteX12" fmla="*/ 122549 w 537328"/>
                <a:gd name="connsiteY12" fmla="*/ 538320 h 660868"/>
                <a:gd name="connsiteX13" fmla="*/ 131976 w 537328"/>
                <a:gd name="connsiteY13" fmla="*/ 566600 h 660868"/>
                <a:gd name="connsiteX14" fmla="*/ 160256 w 537328"/>
                <a:gd name="connsiteY14" fmla="*/ 594880 h 660868"/>
                <a:gd name="connsiteX15" fmla="*/ 254524 w 537328"/>
                <a:gd name="connsiteY15" fmla="*/ 651441 h 660868"/>
                <a:gd name="connsiteX16" fmla="*/ 311085 w 537328"/>
                <a:gd name="connsiteY16" fmla="*/ 660868 h 660868"/>
                <a:gd name="connsiteX17" fmla="*/ 461914 w 537328"/>
                <a:gd name="connsiteY17" fmla="*/ 642015 h 660868"/>
                <a:gd name="connsiteX18" fmla="*/ 490194 w 537328"/>
                <a:gd name="connsiteY18" fmla="*/ 623161 h 660868"/>
                <a:gd name="connsiteX19" fmla="*/ 518475 w 537328"/>
                <a:gd name="connsiteY19" fmla="*/ 594880 h 660868"/>
                <a:gd name="connsiteX20" fmla="*/ 537328 w 537328"/>
                <a:gd name="connsiteY20" fmla="*/ 566600 h 660868"/>
                <a:gd name="connsiteX21" fmla="*/ 509048 w 537328"/>
                <a:gd name="connsiteY21" fmla="*/ 378064 h 660868"/>
                <a:gd name="connsiteX22" fmla="*/ 490194 w 537328"/>
                <a:gd name="connsiteY22" fmla="*/ 321503 h 660868"/>
                <a:gd name="connsiteX23" fmla="*/ 480767 w 537328"/>
                <a:gd name="connsiteY23" fmla="*/ 293223 h 660868"/>
                <a:gd name="connsiteX24" fmla="*/ 461914 w 537328"/>
                <a:gd name="connsiteY24" fmla="*/ 264942 h 660868"/>
                <a:gd name="connsiteX25" fmla="*/ 452487 w 537328"/>
                <a:gd name="connsiteY25" fmla="*/ 236662 h 660868"/>
                <a:gd name="connsiteX26" fmla="*/ 414780 w 537328"/>
                <a:gd name="connsiteY26" fmla="*/ 180101 h 660868"/>
                <a:gd name="connsiteX27" fmla="*/ 395926 w 537328"/>
                <a:gd name="connsiteY27" fmla="*/ 151821 h 660868"/>
                <a:gd name="connsiteX28" fmla="*/ 329939 w 537328"/>
                <a:gd name="connsiteY28" fmla="*/ 114113 h 66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7328" h="660868">
                  <a:moveTo>
                    <a:pt x="329939" y="114113"/>
                  </a:moveTo>
                  <a:cubicBezTo>
                    <a:pt x="317370" y="98402"/>
                    <a:pt x="307508" y="80073"/>
                    <a:pt x="292231" y="66979"/>
                  </a:cubicBezTo>
                  <a:cubicBezTo>
                    <a:pt x="284687" y="60512"/>
                    <a:pt x="273084" y="61467"/>
                    <a:pt x="263951" y="57553"/>
                  </a:cubicBezTo>
                  <a:cubicBezTo>
                    <a:pt x="251035" y="52017"/>
                    <a:pt x="238294" y="45929"/>
                    <a:pt x="226244" y="38699"/>
                  </a:cubicBezTo>
                  <a:cubicBezTo>
                    <a:pt x="206814" y="27041"/>
                    <a:pt x="169683" y="992"/>
                    <a:pt x="169683" y="992"/>
                  </a:cubicBezTo>
                  <a:cubicBezTo>
                    <a:pt x="119407" y="4134"/>
                    <a:pt x="65803" y="-7839"/>
                    <a:pt x="18854" y="10419"/>
                  </a:cubicBezTo>
                  <a:cubicBezTo>
                    <a:pt x="332" y="17622"/>
                    <a:pt x="0" y="66979"/>
                    <a:pt x="0" y="66979"/>
                  </a:cubicBezTo>
                  <a:cubicBezTo>
                    <a:pt x="3142" y="145536"/>
                    <a:pt x="1051" y="224478"/>
                    <a:pt x="9427" y="302650"/>
                  </a:cubicBezTo>
                  <a:cubicBezTo>
                    <a:pt x="10634" y="313915"/>
                    <a:pt x="23680" y="320577"/>
                    <a:pt x="28281" y="330930"/>
                  </a:cubicBezTo>
                  <a:cubicBezTo>
                    <a:pt x="73153" y="431893"/>
                    <a:pt x="23319" y="351770"/>
                    <a:pt x="65988" y="415771"/>
                  </a:cubicBezTo>
                  <a:cubicBezTo>
                    <a:pt x="85607" y="494245"/>
                    <a:pt x="61719" y="416660"/>
                    <a:pt x="94268" y="481759"/>
                  </a:cubicBezTo>
                  <a:cubicBezTo>
                    <a:pt x="98712" y="490647"/>
                    <a:pt x="99251" y="501151"/>
                    <a:pt x="103695" y="510039"/>
                  </a:cubicBezTo>
                  <a:cubicBezTo>
                    <a:pt x="108762" y="520173"/>
                    <a:pt x="117482" y="528186"/>
                    <a:pt x="122549" y="538320"/>
                  </a:cubicBezTo>
                  <a:cubicBezTo>
                    <a:pt x="126993" y="547208"/>
                    <a:pt x="126464" y="558332"/>
                    <a:pt x="131976" y="566600"/>
                  </a:cubicBezTo>
                  <a:cubicBezTo>
                    <a:pt x="139371" y="577692"/>
                    <a:pt x="149733" y="586695"/>
                    <a:pt x="160256" y="594880"/>
                  </a:cubicBezTo>
                  <a:cubicBezTo>
                    <a:pt x="173508" y="605187"/>
                    <a:pt x="230659" y="644282"/>
                    <a:pt x="254524" y="651441"/>
                  </a:cubicBezTo>
                  <a:cubicBezTo>
                    <a:pt x="272832" y="656933"/>
                    <a:pt x="292231" y="657726"/>
                    <a:pt x="311085" y="660868"/>
                  </a:cubicBezTo>
                  <a:cubicBezTo>
                    <a:pt x="334455" y="659070"/>
                    <a:pt x="421223" y="662360"/>
                    <a:pt x="461914" y="642015"/>
                  </a:cubicBezTo>
                  <a:cubicBezTo>
                    <a:pt x="472048" y="636948"/>
                    <a:pt x="481490" y="630414"/>
                    <a:pt x="490194" y="623161"/>
                  </a:cubicBezTo>
                  <a:cubicBezTo>
                    <a:pt x="500436" y="614626"/>
                    <a:pt x="509940" y="605122"/>
                    <a:pt x="518475" y="594880"/>
                  </a:cubicBezTo>
                  <a:cubicBezTo>
                    <a:pt x="525728" y="586177"/>
                    <a:pt x="531044" y="576027"/>
                    <a:pt x="537328" y="566600"/>
                  </a:cubicBezTo>
                  <a:cubicBezTo>
                    <a:pt x="531765" y="510974"/>
                    <a:pt x="526937" y="431730"/>
                    <a:pt x="509048" y="378064"/>
                  </a:cubicBezTo>
                  <a:lnTo>
                    <a:pt x="490194" y="321503"/>
                  </a:lnTo>
                  <a:cubicBezTo>
                    <a:pt x="487052" y="312076"/>
                    <a:pt x="486279" y="301491"/>
                    <a:pt x="480767" y="293223"/>
                  </a:cubicBezTo>
                  <a:cubicBezTo>
                    <a:pt x="474483" y="283796"/>
                    <a:pt x="466981" y="275076"/>
                    <a:pt x="461914" y="264942"/>
                  </a:cubicBezTo>
                  <a:cubicBezTo>
                    <a:pt x="457470" y="256054"/>
                    <a:pt x="457313" y="245348"/>
                    <a:pt x="452487" y="236662"/>
                  </a:cubicBezTo>
                  <a:cubicBezTo>
                    <a:pt x="441483" y="216854"/>
                    <a:pt x="427349" y="198955"/>
                    <a:pt x="414780" y="180101"/>
                  </a:cubicBezTo>
                  <a:lnTo>
                    <a:pt x="395926" y="151821"/>
                  </a:lnTo>
                  <a:lnTo>
                    <a:pt x="329939" y="114113"/>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492791" y="1378314"/>
              <a:ext cx="589948" cy="602764"/>
            </a:xfrm>
            <a:custGeom>
              <a:avLst/>
              <a:gdLst>
                <a:gd name="connsiteX0" fmla="*/ 37707 w 589948"/>
                <a:gd name="connsiteY0" fmla="*/ 73414 h 602764"/>
                <a:gd name="connsiteX1" fmla="*/ 18854 w 589948"/>
                <a:gd name="connsiteY1" fmla="*/ 158255 h 602764"/>
                <a:gd name="connsiteX2" fmla="*/ 0 w 589948"/>
                <a:gd name="connsiteY2" fmla="*/ 224243 h 602764"/>
                <a:gd name="connsiteX3" fmla="*/ 9427 w 589948"/>
                <a:gd name="connsiteY3" fmla="*/ 252523 h 602764"/>
                <a:gd name="connsiteX4" fmla="*/ 47134 w 589948"/>
                <a:gd name="connsiteY4" fmla="*/ 261950 h 602764"/>
                <a:gd name="connsiteX5" fmla="*/ 75415 w 589948"/>
                <a:gd name="connsiteY5" fmla="*/ 280804 h 602764"/>
                <a:gd name="connsiteX6" fmla="*/ 94268 w 589948"/>
                <a:gd name="connsiteY6" fmla="*/ 309084 h 602764"/>
                <a:gd name="connsiteX7" fmla="*/ 113122 w 589948"/>
                <a:gd name="connsiteY7" fmla="*/ 375072 h 602764"/>
                <a:gd name="connsiteX8" fmla="*/ 122549 w 589948"/>
                <a:gd name="connsiteY8" fmla="*/ 403352 h 602764"/>
                <a:gd name="connsiteX9" fmla="*/ 131975 w 589948"/>
                <a:gd name="connsiteY9" fmla="*/ 525900 h 602764"/>
                <a:gd name="connsiteX10" fmla="*/ 141402 w 589948"/>
                <a:gd name="connsiteY10" fmla="*/ 563608 h 602764"/>
                <a:gd name="connsiteX11" fmla="*/ 169683 w 589948"/>
                <a:gd name="connsiteY11" fmla="*/ 573034 h 602764"/>
                <a:gd name="connsiteX12" fmla="*/ 282804 w 589948"/>
                <a:gd name="connsiteY12" fmla="*/ 591888 h 602764"/>
                <a:gd name="connsiteX13" fmla="*/ 490194 w 589948"/>
                <a:gd name="connsiteY13" fmla="*/ 601315 h 602764"/>
                <a:gd name="connsiteX14" fmla="*/ 584462 w 589948"/>
                <a:gd name="connsiteY14" fmla="*/ 591888 h 602764"/>
                <a:gd name="connsiteX15" fmla="*/ 575035 w 589948"/>
                <a:gd name="connsiteY15" fmla="*/ 535327 h 602764"/>
                <a:gd name="connsiteX16" fmla="*/ 565608 w 589948"/>
                <a:gd name="connsiteY16" fmla="*/ 507047 h 602764"/>
                <a:gd name="connsiteX17" fmla="*/ 518474 w 589948"/>
                <a:gd name="connsiteY17" fmla="*/ 441059 h 602764"/>
                <a:gd name="connsiteX18" fmla="*/ 499621 w 589948"/>
                <a:gd name="connsiteY18" fmla="*/ 384498 h 602764"/>
                <a:gd name="connsiteX19" fmla="*/ 461914 w 589948"/>
                <a:gd name="connsiteY19" fmla="*/ 73414 h 602764"/>
                <a:gd name="connsiteX20" fmla="*/ 433633 w 589948"/>
                <a:gd name="connsiteY20" fmla="*/ 63987 h 602764"/>
                <a:gd name="connsiteX21" fmla="*/ 301658 w 589948"/>
                <a:gd name="connsiteY21" fmla="*/ 7426 h 602764"/>
                <a:gd name="connsiteX22" fmla="*/ 56561 w 589948"/>
                <a:gd name="connsiteY22" fmla="*/ 45133 h 602764"/>
                <a:gd name="connsiteX23" fmla="*/ 37707 w 589948"/>
                <a:gd name="connsiteY23" fmla="*/ 73414 h 6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9948" h="602764">
                  <a:moveTo>
                    <a:pt x="37707" y="73414"/>
                  </a:moveTo>
                  <a:cubicBezTo>
                    <a:pt x="31226" y="105819"/>
                    <a:pt x="27731" y="127187"/>
                    <a:pt x="18854" y="158255"/>
                  </a:cubicBezTo>
                  <a:cubicBezTo>
                    <a:pt x="-8192" y="252912"/>
                    <a:pt x="29467" y="106374"/>
                    <a:pt x="0" y="224243"/>
                  </a:cubicBezTo>
                  <a:cubicBezTo>
                    <a:pt x="3142" y="233670"/>
                    <a:pt x="1668" y="246316"/>
                    <a:pt x="9427" y="252523"/>
                  </a:cubicBezTo>
                  <a:cubicBezTo>
                    <a:pt x="19544" y="260616"/>
                    <a:pt x="35226" y="256846"/>
                    <a:pt x="47134" y="261950"/>
                  </a:cubicBezTo>
                  <a:cubicBezTo>
                    <a:pt x="57548" y="266413"/>
                    <a:pt x="65988" y="274519"/>
                    <a:pt x="75415" y="280804"/>
                  </a:cubicBezTo>
                  <a:cubicBezTo>
                    <a:pt x="81699" y="290231"/>
                    <a:pt x="89201" y="298951"/>
                    <a:pt x="94268" y="309084"/>
                  </a:cubicBezTo>
                  <a:cubicBezTo>
                    <a:pt x="101803" y="324154"/>
                    <a:pt x="109094" y="360974"/>
                    <a:pt x="113122" y="375072"/>
                  </a:cubicBezTo>
                  <a:cubicBezTo>
                    <a:pt x="115852" y="384626"/>
                    <a:pt x="119407" y="393925"/>
                    <a:pt x="122549" y="403352"/>
                  </a:cubicBezTo>
                  <a:cubicBezTo>
                    <a:pt x="125691" y="444201"/>
                    <a:pt x="127188" y="485211"/>
                    <a:pt x="131975" y="525900"/>
                  </a:cubicBezTo>
                  <a:cubicBezTo>
                    <a:pt x="133489" y="538767"/>
                    <a:pt x="133308" y="553491"/>
                    <a:pt x="141402" y="563608"/>
                  </a:cubicBezTo>
                  <a:cubicBezTo>
                    <a:pt x="147610" y="571367"/>
                    <a:pt x="159939" y="571085"/>
                    <a:pt x="169683" y="573034"/>
                  </a:cubicBezTo>
                  <a:cubicBezTo>
                    <a:pt x="207168" y="580531"/>
                    <a:pt x="244616" y="590152"/>
                    <a:pt x="282804" y="591888"/>
                  </a:cubicBezTo>
                  <a:lnTo>
                    <a:pt x="490194" y="601315"/>
                  </a:lnTo>
                  <a:cubicBezTo>
                    <a:pt x="521617" y="598173"/>
                    <a:pt x="559535" y="611276"/>
                    <a:pt x="584462" y="591888"/>
                  </a:cubicBezTo>
                  <a:cubicBezTo>
                    <a:pt x="599549" y="580153"/>
                    <a:pt x="579181" y="553986"/>
                    <a:pt x="575035" y="535327"/>
                  </a:cubicBezTo>
                  <a:cubicBezTo>
                    <a:pt x="572879" y="525627"/>
                    <a:pt x="570052" y="515935"/>
                    <a:pt x="565608" y="507047"/>
                  </a:cubicBezTo>
                  <a:cubicBezTo>
                    <a:pt x="558712" y="493255"/>
                    <a:pt x="524886" y="449608"/>
                    <a:pt x="518474" y="441059"/>
                  </a:cubicBezTo>
                  <a:cubicBezTo>
                    <a:pt x="512190" y="422205"/>
                    <a:pt x="500262" y="404361"/>
                    <a:pt x="499621" y="384498"/>
                  </a:cubicBezTo>
                  <a:cubicBezTo>
                    <a:pt x="494970" y="240325"/>
                    <a:pt x="570689" y="127801"/>
                    <a:pt x="461914" y="73414"/>
                  </a:cubicBezTo>
                  <a:cubicBezTo>
                    <a:pt x="453026" y="68970"/>
                    <a:pt x="443060" y="67129"/>
                    <a:pt x="433633" y="63987"/>
                  </a:cubicBezTo>
                  <a:cubicBezTo>
                    <a:pt x="355512" y="11907"/>
                    <a:pt x="399055" y="31776"/>
                    <a:pt x="301658" y="7426"/>
                  </a:cubicBezTo>
                  <a:cubicBezTo>
                    <a:pt x="71522" y="17432"/>
                    <a:pt x="135994" y="-34300"/>
                    <a:pt x="56561" y="45133"/>
                  </a:cubicBezTo>
                  <a:lnTo>
                    <a:pt x="37707" y="73414"/>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096202" y="1832206"/>
              <a:ext cx="764136" cy="689414"/>
            </a:xfrm>
            <a:custGeom>
              <a:avLst/>
              <a:gdLst>
                <a:gd name="connsiteX0" fmla="*/ 500186 w 764136"/>
                <a:gd name="connsiteY0" fmla="*/ 86098 h 689414"/>
                <a:gd name="connsiteX1" fmla="*/ 443625 w 764136"/>
                <a:gd name="connsiteY1" fmla="*/ 76672 h 689414"/>
                <a:gd name="connsiteX2" fmla="*/ 405918 w 764136"/>
                <a:gd name="connsiteY2" fmla="*/ 67245 h 689414"/>
                <a:gd name="connsiteX3" fmla="*/ 302223 w 764136"/>
                <a:gd name="connsiteY3" fmla="*/ 57818 h 689414"/>
                <a:gd name="connsiteX4" fmla="*/ 245662 w 764136"/>
                <a:gd name="connsiteY4" fmla="*/ 48391 h 689414"/>
                <a:gd name="connsiteX5" fmla="*/ 217382 w 764136"/>
                <a:gd name="connsiteY5" fmla="*/ 29538 h 689414"/>
                <a:gd name="connsiteX6" fmla="*/ 179674 w 764136"/>
                <a:gd name="connsiteY6" fmla="*/ 20111 h 689414"/>
                <a:gd name="connsiteX7" fmla="*/ 151394 w 764136"/>
                <a:gd name="connsiteY7" fmla="*/ 95525 h 689414"/>
                <a:gd name="connsiteX8" fmla="*/ 132540 w 764136"/>
                <a:gd name="connsiteY8" fmla="*/ 123806 h 689414"/>
                <a:gd name="connsiteX9" fmla="*/ 94833 w 764136"/>
                <a:gd name="connsiteY9" fmla="*/ 114379 h 689414"/>
                <a:gd name="connsiteX10" fmla="*/ 57126 w 764136"/>
                <a:gd name="connsiteY10" fmla="*/ 57818 h 689414"/>
                <a:gd name="connsiteX11" fmla="*/ 19419 w 764136"/>
                <a:gd name="connsiteY11" fmla="*/ 67245 h 689414"/>
                <a:gd name="connsiteX12" fmla="*/ 565 w 764136"/>
                <a:gd name="connsiteY12" fmla="*/ 95525 h 689414"/>
                <a:gd name="connsiteX13" fmla="*/ 9992 w 764136"/>
                <a:gd name="connsiteY13" fmla="*/ 227501 h 689414"/>
                <a:gd name="connsiteX14" fmla="*/ 19419 w 764136"/>
                <a:gd name="connsiteY14" fmla="*/ 255781 h 689414"/>
                <a:gd name="connsiteX15" fmla="*/ 47699 w 764136"/>
                <a:gd name="connsiteY15" fmla="*/ 284061 h 689414"/>
                <a:gd name="connsiteX16" fmla="*/ 85406 w 764136"/>
                <a:gd name="connsiteY16" fmla="*/ 397183 h 689414"/>
                <a:gd name="connsiteX17" fmla="*/ 94833 w 764136"/>
                <a:gd name="connsiteY17" fmla="*/ 425463 h 689414"/>
                <a:gd name="connsiteX18" fmla="*/ 113687 w 764136"/>
                <a:gd name="connsiteY18" fmla="*/ 453744 h 689414"/>
                <a:gd name="connsiteX19" fmla="*/ 123114 w 764136"/>
                <a:gd name="connsiteY19" fmla="*/ 482024 h 689414"/>
                <a:gd name="connsiteX20" fmla="*/ 160821 w 764136"/>
                <a:gd name="connsiteY20" fmla="*/ 538585 h 689414"/>
                <a:gd name="connsiteX21" fmla="*/ 170248 w 764136"/>
                <a:gd name="connsiteY21" fmla="*/ 566865 h 689414"/>
                <a:gd name="connsiteX22" fmla="*/ 226808 w 764136"/>
                <a:gd name="connsiteY22" fmla="*/ 595146 h 689414"/>
                <a:gd name="connsiteX23" fmla="*/ 283369 w 764136"/>
                <a:gd name="connsiteY23" fmla="*/ 623426 h 689414"/>
                <a:gd name="connsiteX24" fmla="*/ 368211 w 764136"/>
                <a:gd name="connsiteY24" fmla="*/ 689414 h 689414"/>
                <a:gd name="connsiteX25" fmla="*/ 387064 w 764136"/>
                <a:gd name="connsiteY25" fmla="*/ 661134 h 689414"/>
                <a:gd name="connsiteX26" fmla="*/ 415345 w 764136"/>
                <a:gd name="connsiteY26" fmla="*/ 623426 h 689414"/>
                <a:gd name="connsiteX27" fmla="*/ 424771 w 764136"/>
                <a:gd name="connsiteY27" fmla="*/ 595146 h 689414"/>
                <a:gd name="connsiteX28" fmla="*/ 358784 w 764136"/>
                <a:gd name="connsiteY28" fmla="*/ 529158 h 689414"/>
                <a:gd name="connsiteX29" fmla="*/ 330503 w 764136"/>
                <a:gd name="connsiteY29" fmla="*/ 510305 h 689414"/>
                <a:gd name="connsiteX30" fmla="*/ 311650 w 764136"/>
                <a:gd name="connsiteY30" fmla="*/ 482024 h 689414"/>
                <a:gd name="connsiteX31" fmla="*/ 434198 w 764136"/>
                <a:gd name="connsiteY31" fmla="*/ 444317 h 689414"/>
                <a:gd name="connsiteX32" fmla="*/ 632161 w 764136"/>
                <a:gd name="connsiteY32" fmla="*/ 425463 h 689414"/>
                <a:gd name="connsiteX33" fmla="*/ 660441 w 764136"/>
                <a:gd name="connsiteY33" fmla="*/ 416037 h 689414"/>
                <a:gd name="connsiteX34" fmla="*/ 707575 w 764136"/>
                <a:gd name="connsiteY34" fmla="*/ 406610 h 689414"/>
                <a:gd name="connsiteX35" fmla="*/ 764136 w 764136"/>
                <a:gd name="connsiteY35" fmla="*/ 368903 h 689414"/>
                <a:gd name="connsiteX36" fmla="*/ 754710 w 764136"/>
                <a:gd name="connsiteY36" fmla="*/ 302915 h 689414"/>
                <a:gd name="connsiteX37" fmla="*/ 726429 w 764136"/>
                <a:gd name="connsiteY37" fmla="*/ 293488 h 689414"/>
                <a:gd name="connsiteX38" fmla="*/ 660441 w 764136"/>
                <a:gd name="connsiteY38" fmla="*/ 284061 h 689414"/>
                <a:gd name="connsiteX39" fmla="*/ 603881 w 764136"/>
                <a:gd name="connsiteY39" fmla="*/ 255781 h 689414"/>
                <a:gd name="connsiteX40" fmla="*/ 594454 w 764136"/>
                <a:gd name="connsiteY40" fmla="*/ 227501 h 689414"/>
                <a:gd name="connsiteX41" fmla="*/ 575600 w 764136"/>
                <a:gd name="connsiteY41" fmla="*/ 199220 h 689414"/>
                <a:gd name="connsiteX42" fmla="*/ 519039 w 764136"/>
                <a:gd name="connsiteY42" fmla="*/ 170940 h 689414"/>
                <a:gd name="connsiteX43" fmla="*/ 500186 w 764136"/>
                <a:gd name="connsiteY43" fmla="*/ 86098 h 6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4136" h="689414">
                  <a:moveTo>
                    <a:pt x="500186" y="86098"/>
                  </a:moveTo>
                  <a:cubicBezTo>
                    <a:pt x="487617" y="70387"/>
                    <a:pt x="462368" y="80420"/>
                    <a:pt x="443625" y="76672"/>
                  </a:cubicBezTo>
                  <a:cubicBezTo>
                    <a:pt x="430921" y="74131"/>
                    <a:pt x="418760" y="68957"/>
                    <a:pt x="405918" y="67245"/>
                  </a:cubicBezTo>
                  <a:cubicBezTo>
                    <a:pt x="371515" y="62658"/>
                    <a:pt x="336693" y="61873"/>
                    <a:pt x="302223" y="57818"/>
                  </a:cubicBezTo>
                  <a:cubicBezTo>
                    <a:pt x="283240" y="55585"/>
                    <a:pt x="264516" y="51533"/>
                    <a:pt x="245662" y="48391"/>
                  </a:cubicBezTo>
                  <a:cubicBezTo>
                    <a:pt x="236235" y="42107"/>
                    <a:pt x="224459" y="38385"/>
                    <a:pt x="217382" y="29538"/>
                  </a:cubicBezTo>
                  <a:cubicBezTo>
                    <a:pt x="192494" y="-1572"/>
                    <a:pt x="229767" y="-13284"/>
                    <a:pt x="179674" y="20111"/>
                  </a:cubicBezTo>
                  <a:cubicBezTo>
                    <a:pt x="135459" y="86434"/>
                    <a:pt x="186341" y="2333"/>
                    <a:pt x="151394" y="95525"/>
                  </a:cubicBezTo>
                  <a:cubicBezTo>
                    <a:pt x="147416" y="106133"/>
                    <a:pt x="138825" y="114379"/>
                    <a:pt x="132540" y="123806"/>
                  </a:cubicBezTo>
                  <a:cubicBezTo>
                    <a:pt x="119971" y="120664"/>
                    <a:pt x="104583" y="122911"/>
                    <a:pt x="94833" y="114379"/>
                  </a:cubicBezTo>
                  <a:cubicBezTo>
                    <a:pt x="77780" y="99458"/>
                    <a:pt x="57126" y="57818"/>
                    <a:pt x="57126" y="57818"/>
                  </a:cubicBezTo>
                  <a:cubicBezTo>
                    <a:pt x="44557" y="60960"/>
                    <a:pt x="30199" y="60058"/>
                    <a:pt x="19419" y="67245"/>
                  </a:cubicBezTo>
                  <a:cubicBezTo>
                    <a:pt x="9992" y="73529"/>
                    <a:pt x="1230" y="84215"/>
                    <a:pt x="565" y="95525"/>
                  </a:cubicBezTo>
                  <a:cubicBezTo>
                    <a:pt x="-2025" y="139553"/>
                    <a:pt x="4839" y="183699"/>
                    <a:pt x="9992" y="227501"/>
                  </a:cubicBezTo>
                  <a:cubicBezTo>
                    <a:pt x="11153" y="237370"/>
                    <a:pt x="13907" y="247513"/>
                    <a:pt x="19419" y="255781"/>
                  </a:cubicBezTo>
                  <a:cubicBezTo>
                    <a:pt x="26814" y="266873"/>
                    <a:pt x="38272" y="274634"/>
                    <a:pt x="47699" y="284061"/>
                  </a:cubicBezTo>
                  <a:lnTo>
                    <a:pt x="85406" y="397183"/>
                  </a:lnTo>
                  <a:cubicBezTo>
                    <a:pt x="88548" y="406610"/>
                    <a:pt x="89321" y="417195"/>
                    <a:pt x="94833" y="425463"/>
                  </a:cubicBezTo>
                  <a:cubicBezTo>
                    <a:pt x="101118" y="434890"/>
                    <a:pt x="108620" y="443610"/>
                    <a:pt x="113687" y="453744"/>
                  </a:cubicBezTo>
                  <a:cubicBezTo>
                    <a:pt x="118131" y="462632"/>
                    <a:pt x="118288" y="473338"/>
                    <a:pt x="123114" y="482024"/>
                  </a:cubicBezTo>
                  <a:cubicBezTo>
                    <a:pt x="134118" y="501832"/>
                    <a:pt x="153655" y="517089"/>
                    <a:pt x="160821" y="538585"/>
                  </a:cubicBezTo>
                  <a:cubicBezTo>
                    <a:pt x="163963" y="548012"/>
                    <a:pt x="164041" y="559106"/>
                    <a:pt x="170248" y="566865"/>
                  </a:cubicBezTo>
                  <a:cubicBezTo>
                    <a:pt x="188258" y="589378"/>
                    <a:pt x="204038" y="583761"/>
                    <a:pt x="226808" y="595146"/>
                  </a:cubicBezTo>
                  <a:cubicBezTo>
                    <a:pt x="299905" y="631694"/>
                    <a:pt x="212287" y="599731"/>
                    <a:pt x="283369" y="623426"/>
                  </a:cubicBezTo>
                  <a:cubicBezTo>
                    <a:pt x="346956" y="687013"/>
                    <a:pt x="314635" y="671555"/>
                    <a:pt x="368211" y="689414"/>
                  </a:cubicBezTo>
                  <a:cubicBezTo>
                    <a:pt x="374495" y="679987"/>
                    <a:pt x="380479" y="670353"/>
                    <a:pt x="387064" y="661134"/>
                  </a:cubicBezTo>
                  <a:cubicBezTo>
                    <a:pt x="396196" y="648349"/>
                    <a:pt x="407550" y="637068"/>
                    <a:pt x="415345" y="623426"/>
                  </a:cubicBezTo>
                  <a:cubicBezTo>
                    <a:pt x="420275" y="614799"/>
                    <a:pt x="421629" y="604573"/>
                    <a:pt x="424771" y="595146"/>
                  </a:cubicBezTo>
                  <a:cubicBezTo>
                    <a:pt x="408180" y="545369"/>
                    <a:pt x="423613" y="572376"/>
                    <a:pt x="358784" y="529158"/>
                  </a:cubicBezTo>
                  <a:lnTo>
                    <a:pt x="330503" y="510305"/>
                  </a:lnTo>
                  <a:cubicBezTo>
                    <a:pt x="324219" y="500878"/>
                    <a:pt x="309787" y="493200"/>
                    <a:pt x="311650" y="482024"/>
                  </a:cubicBezTo>
                  <a:cubicBezTo>
                    <a:pt x="319365" y="435736"/>
                    <a:pt x="428276" y="444832"/>
                    <a:pt x="434198" y="444317"/>
                  </a:cubicBezTo>
                  <a:cubicBezTo>
                    <a:pt x="620988" y="428074"/>
                    <a:pt x="491989" y="442985"/>
                    <a:pt x="632161" y="425463"/>
                  </a:cubicBezTo>
                  <a:cubicBezTo>
                    <a:pt x="641588" y="422321"/>
                    <a:pt x="650801" y="418447"/>
                    <a:pt x="660441" y="416037"/>
                  </a:cubicBezTo>
                  <a:cubicBezTo>
                    <a:pt x="675985" y="412151"/>
                    <a:pt x="692989" y="413240"/>
                    <a:pt x="707575" y="406610"/>
                  </a:cubicBezTo>
                  <a:cubicBezTo>
                    <a:pt x="728203" y="397234"/>
                    <a:pt x="764136" y="368903"/>
                    <a:pt x="764136" y="368903"/>
                  </a:cubicBezTo>
                  <a:cubicBezTo>
                    <a:pt x="760994" y="346907"/>
                    <a:pt x="764647" y="322789"/>
                    <a:pt x="754710" y="302915"/>
                  </a:cubicBezTo>
                  <a:cubicBezTo>
                    <a:pt x="750266" y="294027"/>
                    <a:pt x="736173" y="295437"/>
                    <a:pt x="726429" y="293488"/>
                  </a:cubicBezTo>
                  <a:cubicBezTo>
                    <a:pt x="704641" y="289130"/>
                    <a:pt x="682437" y="287203"/>
                    <a:pt x="660441" y="284061"/>
                  </a:cubicBezTo>
                  <a:cubicBezTo>
                    <a:pt x="641809" y="277851"/>
                    <a:pt x="617172" y="272395"/>
                    <a:pt x="603881" y="255781"/>
                  </a:cubicBezTo>
                  <a:cubicBezTo>
                    <a:pt x="597674" y="248022"/>
                    <a:pt x="598898" y="236389"/>
                    <a:pt x="594454" y="227501"/>
                  </a:cubicBezTo>
                  <a:cubicBezTo>
                    <a:pt x="589387" y="217367"/>
                    <a:pt x="583611" y="207231"/>
                    <a:pt x="575600" y="199220"/>
                  </a:cubicBezTo>
                  <a:cubicBezTo>
                    <a:pt x="557324" y="180944"/>
                    <a:pt x="542042" y="178607"/>
                    <a:pt x="519039" y="170940"/>
                  </a:cubicBezTo>
                  <a:cubicBezTo>
                    <a:pt x="479589" y="111764"/>
                    <a:pt x="512755" y="101809"/>
                    <a:pt x="500186" y="86098"/>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6564" y="2246803"/>
              <a:ext cx="63046" cy="476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414798" y="2239257"/>
              <a:ext cx="36000" cy="3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0281527" y="2253530"/>
              <a:ext cx="126165" cy="12638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0218269" y="2326605"/>
              <a:ext cx="126165" cy="12638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0125241" y="2379332"/>
              <a:ext cx="126165" cy="12638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0058642" y="2430336"/>
              <a:ext cx="126165" cy="12638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977102" y="2477120"/>
              <a:ext cx="126165" cy="12638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938291" y="2501988"/>
              <a:ext cx="55649" cy="6499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0173352" y="1383821"/>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117099" y="1348454"/>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0054570" y="1328538"/>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968792" y="1313440"/>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928880" y="1270182"/>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856797" y="1252398"/>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9788620" y="1239592"/>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702842" y="1246890"/>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9626270" y="1258304"/>
              <a:ext cx="112506" cy="8851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0240248" y="1430931"/>
              <a:ext cx="69131" cy="629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0265976" y="1448564"/>
              <a:ext cx="69131" cy="629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288105" y="1464582"/>
              <a:ext cx="69131" cy="629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298882" y="1474315"/>
              <a:ext cx="69131" cy="629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 name="Straight Connector 2048"/>
            <p:cNvCxnSpPr/>
            <p:nvPr/>
          </p:nvCxnSpPr>
          <p:spPr>
            <a:xfrm flipV="1">
              <a:off x="9618046" y="1224303"/>
              <a:ext cx="194778" cy="79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9546795" y="1274156"/>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516597" y="1300221"/>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9473333" y="1318237"/>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9442505" y="1349223"/>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9406923" y="1367082"/>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9369454" y="1390971"/>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331469" y="1412562"/>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9291433" y="1437536"/>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9312869" y="1428470"/>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9251528" y="1482674"/>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9266655" y="1466056"/>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9258851" y="1476958"/>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9228527" y="1512079"/>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210650" y="1542438"/>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194090" y="1570193"/>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9179128" y="1594305"/>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9165759" y="1622268"/>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9151908" y="1653034"/>
              <a:ext cx="78211" cy="15506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9124688" y="1785710"/>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04964" y="1826362"/>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9101996" y="1875195"/>
              <a:ext cx="18000" cy="18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9104375" y="1860905"/>
              <a:ext cx="18000" cy="18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9507783" y="2286062"/>
              <a:ext cx="137278" cy="719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9608742" y="2273085"/>
              <a:ext cx="66669" cy="5270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9425339" y="2287469"/>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9455460" y="2286379"/>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9475277" y="2291020"/>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9933005" y="2510930"/>
              <a:ext cx="81356" cy="117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3" name="Freeform 2052"/>
            <p:cNvSpPr/>
            <p:nvPr/>
          </p:nvSpPr>
          <p:spPr>
            <a:xfrm>
              <a:off x="9512300" y="2451100"/>
              <a:ext cx="425450" cy="69461"/>
            </a:xfrm>
            <a:custGeom>
              <a:avLst/>
              <a:gdLst>
                <a:gd name="connsiteX0" fmla="*/ 0 w 425450"/>
                <a:gd name="connsiteY0" fmla="*/ 0 h 69461"/>
                <a:gd name="connsiteX1" fmla="*/ 28575 w 425450"/>
                <a:gd name="connsiteY1" fmla="*/ 9525 h 69461"/>
                <a:gd name="connsiteX2" fmla="*/ 38100 w 425450"/>
                <a:gd name="connsiteY2" fmla="*/ 15875 h 69461"/>
                <a:gd name="connsiteX3" fmla="*/ 57150 w 425450"/>
                <a:gd name="connsiteY3" fmla="*/ 22225 h 69461"/>
                <a:gd name="connsiteX4" fmla="*/ 66675 w 425450"/>
                <a:gd name="connsiteY4" fmla="*/ 28575 h 69461"/>
                <a:gd name="connsiteX5" fmla="*/ 85725 w 425450"/>
                <a:gd name="connsiteY5" fmla="*/ 34925 h 69461"/>
                <a:gd name="connsiteX6" fmla="*/ 111125 w 425450"/>
                <a:gd name="connsiteY6" fmla="*/ 44450 h 69461"/>
                <a:gd name="connsiteX7" fmla="*/ 120650 w 425450"/>
                <a:gd name="connsiteY7" fmla="*/ 47625 h 69461"/>
                <a:gd name="connsiteX8" fmla="*/ 149225 w 425450"/>
                <a:gd name="connsiteY8" fmla="*/ 50800 h 69461"/>
                <a:gd name="connsiteX9" fmla="*/ 168275 w 425450"/>
                <a:gd name="connsiteY9" fmla="*/ 53975 h 69461"/>
                <a:gd name="connsiteX10" fmla="*/ 190500 w 425450"/>
                <a:gd name="connsiteY10" fmla="*/ 57150 h 69461"/>
                <a:gd name="connsiteX11" fmla="*/ 206375 w 425450"/>
                <a:gd name="connsiteY11" fmla="*/ 60325 h 69461"/>
                <a:gd name="connsiteX12" fmla="*/ 339725 w 425450"/>
                <a:gd name="connsiteY12" fmla="*/ 63500 h 69461"/>
                <a:gd name="connsiteX13" fmla="*/ 425450 w 425450"/>
                <a:gd name="connsiteY13" fmla="*/ 66675 h 6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450" h="69461">
                  <a:moveTo>
                    <a:pt x="0" y="0"/>
                  </a:moveTo>
                  <a:cubicBezTo>
                    <a:pt x="9525" y="3175"/>
                    <a:pt x="20221" y="3956"/>
                    <a:pt x="28575" y="9525"/>
                  </a:cubicBezTo>
                  <a:cubicBezTo>
                    <a:pt x="31750" y="11642"/>
                    <a:pt x="34613" y="14325"/>
                    <a:pt x="38100" y="15875"/>
                  </a:cubicBezTo>
                  <a:cubicBezTo>
                    <a:pt x="44217" y="18593"/>
                    <a:pt x="51581" y="18512"/>
                    <a:pt x="57150" y="22225"/>
                  </a:cubicBezTo>
                  <a:cubicBezTo>
                    <a:pt x="60325" y="24342"/>
                    <a:pt x="63188" y="27025"/>
                    <a:pt x="66675" y="28575"/>
                  </a:cubicBezTo>
                  <a:cubicBezTo>
                    <a:pt x="72792" y="31293"/>
                    <a:pt x="79738" y="31932"/>
                    <a:pt x="85725" y="34925"/>
                  </a:cubicBezTo>
                  <a:cubicBezTo>
                    <a:pt x="105454" y="44789"/>
                    <a:pt x="90951" y="38686"/>
                    <a:pt x="111125" y="44450"/>
                  </a:cubicBezTo>
                  <a:cubicBezTo>
                    <a:pt x="114343" y="45369"/>
                    <a:pt x="117349" y="47075"/>
                    <a:pt x="120650" y="47625"/>
                  </a:cubicBezTo>
                  <a:cubicBezTo>
                    <a:pt x="130103" y="49201"/>
                    <a:pt x="139725" y="49533"/>
                    <a:pt x="149225" y="50800"/>
                  </a:cubicBezTo>
                  <a:cubicBezTo>
                    <a:pt x="155606" y="51651"/>
                    <a:pt x="161912" y="52996"/>
                    <a:pt x="168275" y="53975"/>
                  </a:cubicBezTo>
                  <a:cubicBezTo>
                    <a:pt x="175672" y="55113"/>
                    <a:pt x="183118" y="55920"/>
                    <a:pt x="190500" y="57150"/>
                  </a:cubicBezTo>
                  <a:cubicBezTo>
                    <a:pt x="195823" y="58037"/>
                    <a:pt x="200983" y="60096"/>
                    <a:pt x="206375" y="60325"/>
                  </a:cubicBezTo>
                  <a:cubicBezTo>
                    <a:pt x="250797" y="62215"/>
                    <a:pt x="295275" y="62442"/>
                    <a:pt x="339725" y="63500"/>
                  </a:cubicBezTo>
                  <a:cubicBezTo>
                    <a:pt x="373347" y="74707"/>
                    <a:pt x="345903" y="66675"/>
                    <a:pt x="425450" y="666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flipH="1">
            <a:off x="2440966" y="1368976"/>
            <a:ext cx="475682" cy="22157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625769" y="1364014"/>
            <a:ext cx="480059" cy="1772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58347" y="999578"/>
            <a:ext cx="1168910" cy="369332"/>
          </a:xfrm>
          <a:prstGeom prst="rect">
            <a:avLst/>
          </a:prstGeom>
          <a:noFill/>
        </p:spPr>
        <p:txBody>
          <a:bodyPr wrap="none" rtlCol="0">
            <a:spAutoFit/>
          </a:bodyPr>
          <a:lstStyle/>
          <a:p>
            <a:r>
              <a:rPr lang="en-US" dirty="0" smtClean="0"/>
              <a:t>Liquid slag</a:t>
            </a:r>
            <a:endParaRPr lang="en-US" dirty="0"/>
          </a:p>
        </p:txBody>
      </p:sp>
      <p:cxnSp>
        <p:nvCxnSpPr>
          <p:cNvPr id="132" name="Straight Arrow Connector 131"/>
          <p:cNvCxnSpPr/>
          <p:nvPr/>
        </p:nvCxnSpPr>
        <p:spPr>
          <a:xfrm flipH="1">
            <a:off x="4962248" y="1361243"/>
            <a:ext cx="670439" cy="32181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6341808" y="1356281"/>
            <a:ext cx="480059" cy="1772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559229" y="991845"/>
            <a:ext cx="906082" cy="369332"/>
          </a:xfrm>
          <a:prstGeom prst="rect">
            <a:avLst/>
          </a:prstGeom>
          <a:noFill/>
        </p:spPr>
        <p:txBody>
          <a:bodyPr wrap="none" rtlCol="0">
            <a:spAutoFit/>
          </a:bodyPr>
          <a:lstStyle/>
          <a:p>
            <a:r>
              <a:rPr lang="en-US" dirty="0" smtClean="0"/>
              <a:t>Crystals</a:t>
            </a:r>
            <a:endParaRPr lang="en-US" dirty="0"/>
          </a:p>
        </p:txBody>
      </p:sp>
      <p:sp>
        <p:nvSpPr>
          <p:cNvPr id="2050" name="Rectangle 2049"/>
          <p:cNvSpPr/>
          <p:nvPr/>
        </p:nvSpPr>
        <p:spPr>
          <a:xfrm>
            <a:off x="143384" y="6030757"/>
            <a:ext cx="10434865" cy="259045"/>
          </a:xfrm>
          <a:prstGeom prst="rect">
            <a:avLst/>
          </a:prstGeom>
        </p:spPr>
        <p:txBody>
          <a:bodyPr wrap="square">
            <a:spAutoFit/>
          </a:bodyPr>
          <a:lstStyle/>
          <a:p>
            <a:pPr lvl="0" algn="just">
              <a:lnSpc>
                <a:spcPts val="1300"/>
              </a:lnSpc>
              <a:spcAft>
                <a:spcPts val="0"/>
              </a:spcAft>
            </a:pPr>
            <a:r>
              <a:rPr lang="en-GB" sz="1100" dirty="0">
                <a:cs typeface="Times New Roman" panose="02020603050405020304" pitchFamily="18" charset="0"/>
              </a:rPr>
              <a:t>Q. Jiao, N. J. </a:t>
            </a:r>
            <a:r>
              <a:rPr lang="en-GB" sz="1100" dirty="0" err="1">
                <a:cs typeface="Times New Roman" panose="02020603050405020304" pitchFamily="18" charset="0"/>
              </a:rPr>
              <a:t>Themelis</a:t>
            </a:r>
            <a:r>
              <a:rPr lang="en-GB" sz="1100" dirty="0">
                <a:cs typeface="Times New Roman" panose="02020603050405020304" pitchFamily="18" charset="0"/>
              </a:rPr>
              <a:t>, “Correlations of electrical conductivity to slag composition and temperature”, Metall. Trans. B, 19B, 133–140 (1988).</a:t>
            </a:r>
            <a:endParaRPr lang="en-US" sz="1100" dirty="0">
              <a:cs typeface="Times New Roman" panose="02020603050405020304" pitchFamily="18" charset="0"/>
            </a:endParaRPr>
          </a:p>
        </p:txBody>
      </p:sp>
      <p:cxnSp>
        <p:nvCxnSpPr>
          <p:cNvPr id="2051" name="Straight Arrow Connector 2050"/>
          <p:cNvCxnSpPr/>
          <p:nvPr/>
        </p:nvCxnSpPr>
        <p:spPr>
          <a:xfrm>
            <a:off x="697584" y="5449942"/>
            <a:ext cx="268289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p:nvPr/>
        </p:nvCxnSpPr>
        <p:spPr>
          <a:xfrm>
            <a:off x="5391930" y="4513536"/>
            <a:ext cx="3269427" cy="0"/>
          </a:xfrm>
          <a:prstGeom prst="straightConnector1">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59" name="Straight Arrow Connector 2058"/>
          <p:cNvCxnSpPr/>
          <p:nvPr/>
        </p:nvCxnSpPr>
        <p:spPr>
          <a:xfrm>
            <a:off x="4696099" y="4985845"/>
            <a:ext cx="397566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p:nvPr/>
        </p:nvCxnSpPr>
        <p:spPr>
          <a:xfrm>
            <a:off x="3406306" y="5447643"/>
            <a:ext cx="7868033" cy="0"/>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63" name="TextBox 2062"/>
          <p:cNvSpPr txBox="1"/>
          <p:nvPr/>
        </p:nvSpPr>
        <p:spPr>
          <a:xfrm>
            <a:off x="1405256" y="5058043"/>
            <a:ext cx="1078052" cy="369332"/>
          </a:xfrm>
          <a:prstGeom prst="rect">
            <a:avLst/>
          </a:prstGeom>
          <a:noFill/>
        </p:spPr>
        <p:txBody>
          <a:bodyPr wrap="none" rtlCol="0">
            <a:spAutoFit/>
          </a:bodyPr>
          <a:lstStyle/>
          <a:p>
            <a:r>
              <a:rPr lang="en-US" dirty="0" smtClean="0">
                <a:solidFill>
                  <a:schemeClr val="accent1">
                    <a:lumMod val="75000"/>
                  </a:schemeClr>
                </a:solidFill>
              </a:rPr>
              <a:t>EC of slag</a:t>
            </a:r>
            <a:endParaRPr lang="en-US" dirty="0">
              <a:solidFill>
                <a:schemeClr val="accent1">
                  <a:lumMod val="75000"/>
                </a:schemeClr>
              </a:solidFill>
            </a:endParaRPr>
          </a:p>
        </p:txBody>
      </p:sp>
      <p:sp>
        <p:nvSpPr>
          <p:cNvPr id="142" name="TextBox 141"/>
          <p:cNvSpPr txBox="1"/>
          <p:nvPr/>
        </p:nvSpPr>
        <p:spPr>
          <a:xfrm>
            <a:off x="5974138" y="4168526"/>
            <a:ext cx="2059859" cy="369332"/>
          </a:xfrm>
          <a:prstGeom prst="rect">
            <a:avLst/>
          </a:prstGeom>
          <a:noFill/>
        </p:spPr>
        <p:txBody>
          <a:bodyPr wrap="none" rtlCol="0">
            <a:spAutoFit/>
          </a:bodyPr>
          <a:lstStyle/>
          <a:p>
            <a:r>
              <a:rPr lang="en-US" altLang="zh-CN" dirty="0" smtClean="0">
                <a:solidFill>
                  <a:schemeClr val="accent1">
                    <a:lumMod val="75000"/>
                  </a:schemeClr>
                </a:solidFill>
              </a:rPr>
              <a:t>EC of Earth’s mantle</a:t>
            </a:r>
            <a:endParaRPr lang="en-US" dirty="0">
              <a:solidFill>
                <a:schemeClr val="accent1">
                  <a:lumMod val="75000"/>
                </a:schemeClr>
              </a:solidFill>
            </a:endParaRPr>
          </a:p>
        </p:txBody>
      </p:sp>
      <p:sp>
        <p:nvSpPr>
          <p:cNvPr id="147" name="TextBox 146"/>
          <p:cNvSpPr txBox="1"/>
          <p:nvPr/>
        </p:nvSpPr>
        <p:spPr>
          <a:xfrm>
            <a:off x="5361330" y="4658823"/>
            <a:ext cx="2703945" cy="369332"/>
          </a:xfrm>
          <a:prstGeom prst="rect">
            <a:avLst/>
          </a:prstGeom>
          <a:noFill/>
        </p:spPr>
        <p:txBody>
          <a:bodyPr wrap="none" rtlCol="0">
            <a:spAutoFit/>
          </a:bodyPr>
          <a:lstStyle/>
          <a:p>
            <a:r>
              <a:rPr lang="en-US" altLang="zh-CN" dirty="0" smtClean="0">
                <a:solidFill>
                  <a:schemeClr val="accent1">
                    <a:lumMod val="75000"/>
                  </a:schemeClr>
                </a:solidFill>
              </a:rPr>
              <a:t>EC of cement and concrete</a:t>
            </a:r>
            <a:endParaRPr lang="en-US" dirty="0">
              <a:solidFill>
                <a:schemeClr val="accent1">
                  <a:lumMod val="75000"/>
                </a:schemeClr>
              </a:solidFill>
            </a:endParaRPr>
          </a:p>
        </p:txBody>
      </p:sp>
      <p:sp>
        <p:nvSpPr>
          <p:cNvPr id="151" name="TextBox 150"/>
          <p:cNvSpPr txBox="1"/>
          <p:nvPr/>
        </p:nvSpPr>
        <p:spPr>
          <a:xfrm>
            <a:off x="8670709" y="4841375"/>
            <a:ext cx="2257798" cy="276999"/>
          </a:xfrm>
          <a:prstGeom prst="rect">
            <a:avLst/>
          </a:prstGeom>
          <a:noFill/>
        </p:spPr>
        <p:txBody>
          <a:bodyPr wrap="none" rtlCol="0">
            <a:spAutoFit/>
          </a:bodyPr>
          <a:lstStyle/>
          <a:p>
            <a:r>
              <a:rPr lang="en-US" altLang="zh-CN" sz="1200" dirty="0" smtClean="0">
                <a:solidFill>
                  <a:schemeClr val="accent1">
                    <a:lumMod val="75000"/>
                  </a:schemeClr>
                </a:solidFill>
              </a:rPr>
              <a:t>(Not a high temperature process)</a:t>
            </a:r>
            <a:endParaRPr lang="en-US" sz="1200" dirty="0">
              <a:solidFill>
                <a:schemeClr val="accent1">
                  <a:lumMod val="75000"/>
                </a:schemeClr>
              </a:solidFill>
            </a:endParaRPr>
          </a:p>
        </p:txBody>
      </p:sp>
    </p:spTree>
    <p:extLst>
      <p:ext uri="{BB962C8B-B14F-4D97-AF65-F5344CB8AC3E}">
        <p14:creationId xmlns:p14="http://schemas.microsoft.com/office/powerpoint/2010/main" val="8336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500"/>
                                        <p:tgtEl>
                                          <p:spTgt spid="20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wipe(left)">
                                      <p:cBhvr>
                                        <p:cTn id="15" dur="500"/>
                                        <p:tgtEl>
                                          <p:spTgt spid="147"/>
                                        </p:tgtEl>
                                      </p:cBhvr>
                                    </p:animEffect>
                                  </p:childTnLst>
                                </p:cTn>
                              </p:par>
                              <p:par>
                                <p:cTn id="16" presetID="22" presetClass="entr" presetSubtype="8" fill="hold" nodeType="withEffect">
                                  <p:stCondLst>
                                    <p:cond delay="0"/>
                                  </p:stCondLst>
                                  <p:childTnLst>
                                    <p:set>
                                      <p:cBhvr>
                                        <p:cTn id="17" dur="1" fill="hold">
                                          <p:stCondLst>
                                            <p:cond delay="0"/>
                                          </p:stCondLst>
                                        </p:cTn>
                                        <p:tgtEl>
                                          <p:spTgt spid="2059"/>
                                        </p:tgtEl>
                                        <p:attrNameLst>
                                          <p:attrName>style.visibility</p:attrName>
                                        </p:attrNameLst>
                                      </p:cBhvr>
                                      <p:to>
                                        <p:strVal val="visible"/>
                                      </p:to>
                                    </p:set>
                                    <p:animEffect transition="in" filter="wipe(left)">
                                      <p:cBhvr>
                                        <p:cTn id="18" dur="500"/>
                                        <p:tgtEl>
                                          <p:spTgt spid="205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63"/>
                                        </p:tgtEl>
                                        <p:attrNameLst>
                                          <p:attrName>style.visibility</p:attrName>
                                        </p:attrNameLst>
                                      </p:cBhvr>
                                      <p:to>
                                        <p:strVal val="visible"/>
                                      </p:to>
                                    </p:set>
                                    <p:animEffect transition="in" filter="wipe(left)">
                                      <p:cBhvr>
                                        <p:cTn id="27" dur="500"/>
                                        <p:tgtEl>
                                          <p:spTgt spid="2063"/>
                                        </p:tgtEl>
                                      </p:cBhvr>
                                    </p:animEffect>
                                  </p:childTnLst>
                                </p:cTn>
                              </p:par>
                              <p:par>
                                <p:cTn id="28" presetID="22" presetClass="entr" presetSubtype="8"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wipe(left)">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61"/>
                                        </p:tgtEl>
                                        <p:attrNameLst>
                                          <p:attrName>style.visibility</p:attrName>
                                        </p:attrNameLst>
                                      </p:cBhvr>
                                      <p:to>
                                        <p:strVal val="visible"/>
                                      </p:to>
                                    </p:set>
                                    <p:animEffect transition="in" filter="wipe(left)">
                                      <p:cBhvr>
                                        <p:cTn id="35" dur="500"/>
                                        <p:tgtEl>
                                          <p:spTgt spid="206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9"/>
                                        </p:tgtEl>
                                        <p:attrNameLst>
                                          <p:attrName>style.visibility</p:attrName>
                                        </p:attrNameLst>
                                      </p:cBhvr>
                                      <p:to>
                                        <p:strVal val="visible"/>
                                      </p:to>
                                    </p:set>
                                    <p:anim calcmode="lin" valueType="num">
                                      <p:cBhvr additive="base">
                                        <p:cTn id="40" dur="500" fill="hold"/>
                                        <p:tgtEl>
                                          <p:spTgt spid="149"/>
                                        </p:tgtEl>
                                        <p:attrNameLst>
                                          <p:attrName>ppt_x</p:attrName>
                                        </p:attrNameLst>
                                      </p:cBhvr>
                                      <p:tavLst>
                                        <p:tav tm="0">
                                          <p:val>
                                            <p:strVal val="#ppt_x"/>
                                          </p:val>
                                        </p:tav>
                                        <p:tav tm="100000">
                                          <p:val>
                                            <p:strVal val="#ppt_x"/>
                                          </p:val>
                                        </p:tav>
                                      </p:tavLst>
                                    </p:anim>
                                    <p:anim calcmode="lin" valueType="num">
                                      <p:cBhvr additive="base">
                                        <p:cTn id="41"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P spid="142" grpId="1"/>
      <p:bldP spid="147"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83591" y="1705839"/>
            <a:ext cx="2948883" cy="2754612"/>
            <a:chOff x="2029617" y="2336468"/>
            <a:chExt cx="3778941" cy="3560057"/>
          </a:xfrm>
        </p:grpSpPr>
        <p:sp>
          <p:nvSpPr>
            <p:cNvPr id="7" name="TextBox 6"/>
            <p:cNvSpPr txBox="1"/>
            <p:nvPr/>
          </p:nvSpPr>
          <p:spPr>
            <a:xfrm>
              <a:off x="2774680" y="2354772"/>
              <a:ext cx="319318" cy="369331"/>
            </a:xfrm>
            <a:prstGeom prst="rect">
              <a:avLst/>
            </a:prstGeom>
            <a:noFill/>
          </p:spPr>
          <p:txBody>
            <a:bodyPr wrap="none" rtlCol="0">
              <a:spAutoFit/>
            </a:bodyPr>
            <a:lstStyle/>
            <a:p>
              <a:r>
                <a:rPr lang="en-US" altLang="zh-CN" dirty="0" smtClean="0">
                  <a:solidFill>
                    <a:srgbClr val="000000"/>
                  </a:solidFill>
                </a:rPr>
                <a:t>+</a:t>
              </a:r>
              <a:endParaRPr lang="en-GB" dirty="0">
                <a:solidFill>
                  <a:srgbClr val="000000"/>
                </a:solidFill>
              </a:endParaRPr>
            </a:p>
          </p:txBody>
        </p:sp>
        <p:pic>
          <p:nvPicPr>
            <p:cNvPr id="8" name="图片 3"/>
            <p:cNvPicPr>
              <a:picLocks noChangeAspect="1"/>
            </p:cNvPicPr>
            <p:nvPr/>
          </p:nvPicPr>
          <p:blipFill>
            <a:blip r:embed="rId4"/>
            <a:stretch>
              <a:fillRect/>
            </a:stretch>
          </p:blipFill>
          <p:spPr>
            <a:xfrm>
              <a:off x="2306876" y="2683411"/>
              <a:ext cx="3244164" cy="3213114"/>
            </a:xfrm>
            <a:prstGeom prst="rect">
              <a:avLst/>
            </a:prstGeom>
          </p:spPr>
        </p:pic>
        <p:sp>
          <p:nvSpPr>
            <p:cNvPr id="9" name="TextBox 8"/>
            <p:cNvSpPr txBox="1"/>
            <p:nvPr/>
          </p:nvSpPr>
          <p:spPr>
            <a:xfrm>
              <a:off x="4772055" y="2336468"/>
              <a:ext cx="261609" cy="369331"/>
            </a:xfrm>
            <a:prstGeom prst="rect">
              <a:avLst/>
            </a:prstGeom>
            <a:noFill/>
          </p:spPr>
          <p:txBody>
            <a:bodyPr wrap="none" rtlCol="0">
              <a:spAutoFit/>
            </a:bodyPr>
            <a:lstStyle/>
            <a:p>
              <a:r>
                <a:rPr lang="en-US" altLang="zh-CN" dirty="0" smtClean="0">
                  <a:solidFill>
                    <a:srgbClr val="000000"/>
                  </a:solidFill>
                </a:rPr>
                <a:t>-</a:t>
              </a:r>
              <a:endParaRPr lang="en-GB" dirty="0">
                <a:solidFill>
                  <a:srgbClr val="000000"/>
                </a:solidFill>
              </a:endParaRPr>
            </a:p>
          </p:txBody>
        </p:sp>
        <p:cxnSp>
          <p:nvCxnSpPr>
            <p:cNvPr id="10" name="Straight Connector 9"/>
            <p:cNvCxnSpPr/>
            <p:nvPr/>
          </p:nvCxnSpPr>
          <p:spPr>
            <a:xfrm>
              <a:off x="2029617" y="3872223"/>
              <a:ext cx="375920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49358" y="4555483"/>
              <a:ext cx="375920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06738" y="3978903"/>
              <a:ext cx="1006619"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2387" y="3978903"/>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6738" y="4055103"/>
              <a:ext cx="1006619"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72387" y="4055103"/>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6738" y="4131303"/>
              <a:ext cx="1006619"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72387" y="4131303"/>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06737" y="4211313"/>
              <a:ext cx="1006620"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72386" y="4211313"/>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6737" y="4282348"/>
              <a:ext cx="1006620"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72386" y="4282348"/>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06737" y="4358548"/>
              <a:ext cx="1006620"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72386" y="4358548"/>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06737" y="4434748"/>
              <a:ext cx="1006620"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72386" y="4434748"/>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06736" y="4514758"/>
              <a:ext cx="1006621"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72385" y="4514758"/>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5400000">
              <a:off x="3775605" y="3547614"/>
              <a:ext cx="351283" cy="1945379"/>
            </a:xfrm>
            <a:prstGeom prst="arc">
              <a:avLst>
                <a:gd name="adj1" fmla="val 16200000"/>
                <a:gd name="adj2" fmla="val 5417842"/>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p:cNvSpPr/>
            <p:nvPr/>
          </p:nvSpPr>
          <p:spPr>
            <a:xfrm rot="5400000">
              <a:off x="3812455" y="3515885"/>
              <a:ext cx="277581" cy="1945379"/>
            </a:xfrm>
            <a:prstGeom prst="arc">
              <a:avLst>
                <a:gd name="adj1" fmla="val 16200000"/>
                <a:gd name="adj2" fmla="val 5417842"/>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Straight Arrow Connector 31"/>
            <p:cNvCxnSpPr/>
            <p:nvPr/>
          </p:nvCxnSpPr>
          <p:spPr>
            <a:xfrm>
              <a:off x="3891437" y="4627365"/>
              <a:ext cx="121920" cy="0"/>
            </a:xfrm>
            <a:prstGeom prst="straightConnector1">
              <a:avLst/>
            </a:prstGeom>
            <a:ln>
              <a:solidFill>
                <a:schemeClr val="bg1">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89532" y="4694802"/>
              <a:ext cx="121920" cy="0"/>
            </a:xfrm>
            <a:prstGeom prst="straightConnector1">
              <a:avLst/>
            </a:prstGeom>
            <a:ln>
              <a:solidFill>
                <a:schemeClr val="bg1">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6200000">
              <a:off x="3798509" y="2956830"/>
              <a:ext cx="307635" cy="1945379"/>
            </a:xfrm>
            <a:prstGeom prst="arc">
              <a:avLst>
                <a:gd name="adj1" fmla="val 16200000"/>
                <a:gd name="adj2" fmla="val 5417842"/>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6200000">
              <a:off x="3830455" y="2982220"/>
              <a:ext cx="249196" cy="1945379"/>
            </a:xfrm>
            <a:prstGeom prst="arc">
              <a:avLst>
                <a:gd name="adj1" fmla="val 16193212"/>
                <a:gd name="adj2" fmla="val 5417842"/>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 name="Straight Connector 35"/>
            <p:cNvCxnSpPr/>
            <p:nvPr/>
          </p:nvCxnSpPr>
          <p:spPr>
            <a:xfrm>
              <a:off x="3006731" y="3912228"/>
              <a:ext cx="1006619" cy="0"/>
            </a:xfrm>
            <a:prstGeom prst="line">
              <a:avLst/>
            </a:prstGeom>
            <a:ln w="12700">
              <a:solidFill>
                <a:srgbClr val="000000"/>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72380" y="3912228"/>
              <a:ext cx="1051555" cy="0"/>
            </a:xfrm>
            <a:prstGeom prst="line">
              <a:avLst/>
            </a:prstGeom>
            <a:ln w="12700">
              <a:solidFill>
                <a:srgbClr val="000000"/>
              </a:solidFill>
              <a:prstDash val="dash"/>
              <a:tailEnd type="none" w="sm"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31195" y="3830311"/>
              <a:ext cx="70732" cy="0"/>
            </a:xfrm>
            <a:prstGeom prst="straightConnector1">
              <a:avLst/>
            </a:prstGeom>
            <a:ln>
              <a:solidFill>
                <a:schemeClr val="bg1">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54186" y="3776641"/>
              <a:ext cx="47741" cy="0"/>
            </a:xfrm>
            <a:prstGeom prst="straightConnector1">
              <a:avLst/>
            </a:prstGeom>
            <a:ln>
              <a:solidFill>
                <a:schemeClr val="bg1">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954654" y="5127454"/>
            <a:ext cx="8282688" cy="707886"/>
          </a:xfrm>
          <a:prstGeom prst="rect">
            <a:avLst/>
          </a:prstGeom>
        </p:spPr>
        <p:txBody>
          <a:bodyPr wrap="square">
            <a:spAutoFit/>
          </a:bodyPr>
          <a:lstStyle/>
          <a:p>
            <a:pPr marL="285750" indent="-285750">
              <a:buFont typeface="Arial" panose="020B0604020202020204" pitchFamily="34" charset="0"/>
              <a:buChar char="•"/>
            </a:pPr>
            <a:r>
              <a:rPr lang="en-US" sz="2000" dirty="0" smtClean="0"/>
              <a:t>Facilitate the </a:t>
            </a:r>
            <a:r>
              <a:rPr lang="en-US" sz="2000" b="1" dirty="0"/>
              <a:t>online measurement </a:t>
            </a:r>
            <a:r>
              <a:rPr lang="en-US" sz="2000" dirty="0"/>
              <a:t>of the electrical </a:t>
            </a:r>
            <a:r>
              <a:rPr lang="en-US" sz="2000" dirty="0" smtClean="0"/>
              <a:t>conductivity </a:t>
            </a:r>
            <a:r>
              <a:rPr lang="en-US" sz="2000" dirty="0"/>
              <a:t>of the slag in the slag yard to </a:t>
            </a:r>
            <a:r>
              <a:rPr lang="en-US" sz="2000" b="1" dirty="0"/>
              <a:t>evaluate the crystallization behavior</a:t>
            </a:r>
            <a:r>
              <a:rPr lang="en-US" sz="2000" dirty="0"/>
              <a:t>. </a:t>
            </a:r>
            <a:endParaRPr lang="en-GB" sz="2000" dirty="0"/>
          </a:p>
        </p:txBody>
      </p:sp>
      <p:sp>
        <p:nvSpPr>
          <p:cNvPr id="41" name="TextBox 40"/>
          <p:cNvSpPr txBox="1"/>
          <p:nvPr/>
        </p:nvSpPr>
        <p:spPr>
          <a:xfrm>
            <a:off x="780690" y="1032606"/>
            <a:ext cx="10630617" cy="461665"/>
          </a:xfrm>
          <a:prstGeom prst="rect">
            <a:avLst/>
          </a:prstGeom>
          <a:noFill/>
        </p:spPr>
        <p:txBody>
          <a:bodyPr wrap="square" rtlCol="0">
            <a:spAutoFit/>
          </a:bodyPr>
          <a:lstStyle/>
          <a:p>
            <a:r>
              <a:rPr lang="en-US" sz="2400" b="1" dirty="0" smtClean="0"/>
              <a:t>Electrical conductivity = f (T, Composition, EC of melt, EC of solid, Melt fraction)</a:t>
            </a:r>
            <a:endParaRPr lang="en-GB" sz="2400" b="1" dirty="0"/>
          </a:p>
        </p:txBody>
      </p:sp>
      <p:sp>
        <p:nvSpPr>
          <p:cNvPr id="42" name="TextBox 41"/>
          <p:cNvSpPr txBox="1"/>
          <p:nvPr/>
        </p:nvSpPr>
        <p:spPr>
          <a:xfrm>
            <a:off x="5557887" y="1705839"/>
            <a:ext cx="65" cy="276999"/>
          </a:xfrm>
          <a:prstGeom prst="rect">
            <a:avLst/>
          </a:prstGeom>
          <a:noFill/>
        </p:spPr>
        <p:txBody>
          <a:bodyPr wrap="none" lIns="0" tIns="0" rIns="0" bIns="0" rtlCol="0">
            <a:spAutoFit/>
          </a:bodyPr>
          <a:lstStyle/>
          <a:p>
            <a:endParaRPr lang="en-GB" dirty="0"/>
          </a:p>
        </p:txBody>
      </p:sp>
      <p:graphicFrame>
        <p:nvGraphicFramePr>
          <p:cNvPr id="43" name="Object 42"/>
          <p:cNvGraphicFramePr>
            <a:graphicFrameLocks noChangeAspect="1"/>
          </p:cNvGraphicFramePr>
          <p:nvPr>
            <p:extLst>
              <p:ext uri="{D42A27DB-BD31-4B8C-83A1-F6EECF244321}">
                <p14:modId xmlns:p14="http://schemas.microsoft.com/office/powerpoint/2010/main" val="2929367947"/>
              </p:ext>
            </p:extLst>
          </p:nvPr>
        </p:nvGraphicFramePr>
        <p:xfrm>
          <a:off x="5863203" y="1797041"/>
          <a:ext cx="4215680" cy="2965088"/>
        </p:xfrm>
        <a:graphic>
          <a:graphicData uri="http://schemas.openxmlformats.org/presentationml/2006/ole">
            <mc:AlternateContent xmlns:mc="http://schemas.openxmlformats.org/markup-compatibility/2006">
              <mc:Choice xmlns:v="urn:schemas-microsoft-com:vml" Requires="v">
                <p:oleObj spid="_x0000_s1077" name="Graph" r:id="rId5" imgW="4125600" imgH="2901600" progId="Origin50.Graph">
                  <p:embed/>
                </p:oleObj>
              </mc:Choice>
              <mc:Fallback>
                <p:oleObj name="Graph" r:id="rId5" imgW="4125600" imgH="2901600" progId="Origin50.Graph">
                  <p:embed/>
                  <p:pic>
                    <p:nvPicPr>
                      <p:cNvPr id="40" name="Object 39"/>
                      <p:cNvPicPr/>
                      <p:nvPr/>
                    </p:nvPicPr>
                    <p:blipFill>
                      <a:blip r:embed="rId6"/>
                      <a:stretch>
                        <a:fillRect/>
                      </a:stretch>
                    </p:blipFill>
                    <p:spPr>
                      <a:xfrm>
                        <a:off x="5863203" y="1797041"/>
                        <a:ext cx="4215680" cy="2965088"/>
                      </a:xfrm>
                      <a:prstGeom prst="rect">
                        <a:avLst/>
                      </a:prstGeom>
                    </p:spPr>
                  </p:pic>
                </p:oleObj>
              </mc:Fallback>
            </mc:AlternateContent>
          </a:graphicData>
        </a:graphic>
      </p:graphicFrame>
      <p:cxnSp>
        <p:nvCxnSpPr>
          <p:cNvPr id="44" name="Straight Connector 43"/>
          <p:cNvCxnSpPr/>
          <p:nvPr/>
        </p:nvCxnSpPr>
        <p:spPr>
          <a:xfrm>
            <a:off x="5412191" y="3279585"/>
            <a:ext cx="612323" cy="0"/>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46" name="TextBox 45"/>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5</a:t>
            </a:r>
            <a:endParaRPr lang="en-US" sz="1400" b="1" dirty="0">
              <a:latin typeface="Arial" panose="020B0604020202020204" pitchFamily="34" charset="0"/>
              <a:cs typeface="Arial" panose="020B0604020202020204" pitchFamily="34" charset="0"/>
            </a:endParaRPr>
          </a:p>
        </p:txBody>
      </p:sp>
      <p:sp>
        <p:nvSpPr>
          <p:cNvPr id="47" name="Title 1"/>
          <p:cNvSpPr txBox="1">
            <a:spLocks/>
          </p:cNvSpPr>
          <p:nvPr/>
        </p:nvSpPr>
        <p:spPr>
          <a:xfrm>
            <a:off x="143384" y="85429"/>
            <a:ext cx="8334000"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latin typeface="+mn-lt"/>
              </a:rPr>
              <a:t>My PhD research</a:t>
            </a:r>
            <a:endParaRPr lang="en-US" sz="3600" dirty="0">
              <a:latin typeface="+mn-lt"/>
            </a:endParaRPr>
          </a:p>
        </p:txBody>
      </p:sp>
    </p:spTree>
    <p:extLst>
      <p:ext uri="{BB962C8B-B14F-4D97-AF65-F5344CB8AC3E}">
        <p14:creationId xmlns:p14="http://schemas.microsoft.com/office/powerpoint/2010/main" val="43103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15" name="TextBox 14"/>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6</a:t>
            </a:r>
            <a:endParaRPr lang="en-US" sz="1400" b="1" dirty="0">
              <a:latin typeface="Arial" panose="020B0604020202020204" pitchFamily="34" charset="0"/>
              <a:cs typeface="Arial" panose="020B0604020202020204" pitchFamily="34" charset="0"/>
            </a:endParaRPr>
          </a:p>
        </p:txBody>
      </p:sp>
      <p:sp>
        <p:nvSpPr>
          <p:cNvPr id="7" name="TextBox 6"/>
          <p:cNvSpPr txBox="1"/>
          <p:nvPr/>
        </p:nvSpPr>
        <p:spPr>
          <a:xfrm>
            <a:off x="5094402" y="4804141"/>
            <a:ext cx="4604209" cy="1015663"/>
          </a:xfrm>
          <a:prstGeom prst="rect">
            <a:avLst/>
          </a:prstGeom>
          <a:noFill/>
        </p:spPr>
        <p:txBody>
          <a:bodyPr wrap="none" rtlCol="0">
            <a:spAutoFit/>
          </a:bodyPr>
          <a:lstStyle/>
          <a:p>
            <a:pPr marL="342900" indent="-342900">
              <a:buSzPct val="80000"/>
              <a:buFont typeface="Arial" panose="020B0604020202020204" pitchFamily="34" charset="0"/>
              <a:buChar char="•"/>
            </a:pPr>
            <a:r>
              <a:rPr lang="en-US" sz="2000" dirty="0"/>
              <a:t>In-situ observation of slag </a:t>
            </a:r>
            <a:r>
              <a:rPr lang="en-US" sz="2000" dirty="0" smtClean="0"/>
              <a:t>solidification</a:t>
            </a:r>
          </a:p>
          <a:p>
            <a:pPr marL="342900" indent="-342900">
              <a:buSzPct val="80000"/>
              <a:buFont typeface="Arial" panose="020B0604020202020204" pitchFamily="34" charset="0"/>
              <a:buChar char="•"/>
            </a:pPr>
            <a:r>
              <a:rPr lang="en-US" sz="2000" dirty="0" smtClean="0"/>
              <a:t>In-situ EC measurement</a:t>
            </a:r>
          </a:p>
          <a:p>
            <a:pPr marL="342900" indent="-342900">
              <a:buSzPct val="80000"/>
              <a:buFont typeface="Arial" panose="020B0604020202020204" pitchFamily="34" charset="0"/>
              <a:buChar char="•"/>
            </a:pPr>
            <a:r>
              <a:rPr lang="en-US" sz="2000" dirty="0" smtClean="0"/>
              <a:t>Shielding </a:t>
            </a:r>
            <a:r>
              <a:rPr lang="en-US" sz="2000" dirty="0"/>
              <a:t>electromagnetic </a:t>
            </a:r>
            <a:r>
              <a:rPr lang="en-US" sz="2000" dirty="0" smtClean="0"/>
              <a:t>noise</a:t>
            </a:r>
          </a:p>
        </p:txBody>
      </p:sp>
      <p:sp>
        <p:nvSpPr>
          <p:cNvPr id="16" name="Title 1"/>
          <p:cNvSpPr txBox="1">
            <a:spLocks/>
          </p:cNvSpPr>
          <p:nvPr/>
        </p:nvSpPr>
        <p:spPr>
          <a:xfrm>
            <a:off x="143384" y="85429"/>
            <a:ext cx="8334000"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Experiments - setup</a:t>
            </a:r>
            <a:endParaRPr lang="en-US" sz="3600" dirty="0">
              <a:latin typeface="+mn-lt"/>
            </a:endParaRPr>
          </a:p>
        </p:txBody>
      </p:sp>
      <p:grpSp>
        <p:nvGrpSpPr>
          <p:cNvPr id="6" name="Group 5"/>
          <p:cNvGrpSpPr/>
          <p:nvPr/>
        </p:nvGrpSpPr>
        <p:grpSpPr>
          <a:xfrm>
            <a:off x="4885099" y="814038"/>
            <a:ext cx="6923314" cy="3832607"/>
            <a:chOff x="4885099" y="510572"/>
            <a:chExt cx="6923314" cy="3832607"/>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99" y="510572"/>
              <a:ext cx="6923314" cy="3832607"/>
            </a:xfrm>
            <a:prstGeom prst="rect">
              <a:avLst/>
            </a:prstGeom>
          </p:spPr>
        </p:pic>
        <p:sp>
          <p:nvSpPr>
            <p:cNvPr id="4" name="Rectangle 3"/>
            <p:cNvSpPr/>
            <p:nvPr/>
          </p:nvSpPr>
          <p:spPr>
            <a:xfrm>
              <a:off x="5061857" y="590460"/>
              <a:ext cx="424543" cy="45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03572" y="569225"/>
              <a:ext cx="424543" cy="45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5573" y="3624705"/>
              <a:ext cx="389913" cy="45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433322" y="1292839"/>
            <a:ext cx="4451777" cy="3257398"/>
          </a:xfrm>
          <a:prstGeom prst="rect">
            <a:avLst/>
          </a:prstGeom>
        </p:spPr>
      </p:pic>
      <p:sp>
        <p:nvSpPr>
          <p:cNvPr id="8" name="TextBox 7"/>
          <p:cNvSpPr txBox="1"/>
          <p:nvPr/>
        </p:nvSpPr>
        <p:spPr>
          <a:xfrm>
            <a:off x="2363239" y="3928171"/>
            <a:ext cx="631583" cy="215444"/>
          </a:xfrm>
          <a:prstGeom prst="rect">
            <a:avLst/>
          </a:prstGeom>
          <a:solidFill>
            <a:schemeClr val="bg1"/>
          </a:solidFill>
        </p:spPr>
        <p:txBody>
          <a:bodyPr wrap="none" lIns="0" tIns="0" rIns="0" bIns="0" rtlCol="0" anchor="ctr" anchorCtr="0">
            <a:spAutoFit/>
          </a:bodyPr>
          <a:lstStyle/>
          <a:p>
            <a:r>
              <a:rPr lang="en-US" sz="1400" b="1" dirty="0" smtClean="0"/>
              <a:t>Furnace </a:t>
            </a:r>
            <a:endParaRPr lang="en-US" sz="1400" b="1" dirty="0"/>
          </a:p>
        </p:txBody>
      </p:sp>
      <p:sp>
        <p:nvSpPr>
          <p:cNvPr id="17" name="TextBox 16"/>
          <p:cNvSpPr txBox="1"/>
          <p:nvPr/>
        </p:nvSpPr>
        <p:spPr>
          <a:xfrm>
            <a:off x="891824" y="3072361"/>
            <a:ext cx="757451" cy="215444"/>
          </a:xfrm>
          <a:prstGeom prst="rect">
            <a:avLst/>
          </a:prstGeom>
          <a:solidFill>
            <a:schemeClr val="bg1"/>
          </a:solidFill>
        </p:spPr>
        <p:txBody>
          <a:bodyPr wrap="none" lIns="0" tIns="0" rIns="0" bIns="0" rtlCol="0" anchor="ctr" anchorCtr="0">
            <a:spAutoFit/>
          </a:bodyPr>
          <a:lstStyle/>
          <a:p>
            <a:r>
              <a:rPr lang="en-US" sz="1400" b="1" dirty="0" smtClean="0"/>
              <a:t>LCR meter</a:t>
            </a:r>
            <a:endParaRPr lang="en-US" sz="1400" b="1" dirty="0"/>
          </a:p>
        </p:txBody>
      </p:sp>
      <p:sp>
        <p:nvSpPr>
          <p:cNvPr id="10" name="Rectangle 9"/>
          <p:cNvSpPr/>
          <p:nvPr/>
        </p:nvSpPr>
        <p:spPr>
          <a:xfrm>
            <a:off x="2232820" y="3125300"/>
            <a:ext cx="852781" cy="767893"/>
          </a:xfrm>
          <a:prstGeom prst="rect">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178330" y="2313435"/>
            <a:ext cx="959493" cy="215444"/>
          </a:xfrm>
          <a:prstGeom prst="rect">
            <a:avLst/>
          </a:prstGeom>
          <a:solidFill>
            <a:schemeClr val="bg1"/>
          </a:solidFill>
        </p:spPr>
        <p:txBody>
          <a:bodyPr wrap="none" lIns="0" tIns="0" rIns="0" bIns="0" rtlCol="0" anchor="ctr" anchorCtr="0">
            <a:spAutoFit/>
          </a:bodyPr>
          <a:lstStyle/>
          <a:p>
            <a:r>
              <a:rPr lang="en-US" sz="1400" b="1" dirty="0" smtClean="0"/>
              <a:t>Optic system</a:t>
            </a:r>
            <a:endParaRPr lang="en-US" sz="1400" b="1" dirty="0"/>
          </a:p>
        </p:txBody>
      </p:sp>
      <p:sp>
        <p:nvSpPr>
          <p:cNvPr id="20" name="TextBox 19"/>
          <p:cNvSpPr txBox="1"/>
          <p:nvPr/>
        </p:nvSpPr>
        <p:spPr>
          <a:xfrm>
            <a:off x="3229113" y="4334793"/>
            <a:ext cx="1157112" cy="215444"/>
          </a:xfrm>
          <a:prstGeom prst="rect">
            <a:avLst/>
          </a:prstGeom>
          <a:solidFill>
            <a:schemeClr val="bg1"/>
          </a:solidFill>
        </p:spPr>
        <p:txBody>
          <a:bodyPr wrap="none" lIns="0" tIns="0" rIns="0" bIns="0" rtlCol="0" anchor="ctr" anchorCtr="0">
            <a:spAutoFit/>
          </a:bodyPr>
          <a:lstStyle/>
          <a:p>
            <a:r>
              <a:rPr lang="en-US" sz="1400" b="1" dirty="0" smtClean="0"/>
              <a:t>Vacuum system</a:t>
            </a:r>
            <a:endParaRPr lang="en-US" sz="1400" b="1" dirty="0"/>
          </a:p>
        </p:txBody>
      </p:sp>
      <p:cxnSp>
        <p:nvCxnSpPr>
          <p:cNvPr id="21" name="Straight Connector 20"/>
          <p:cNvCxnSpPr/>
          <p:nvPr/>
        </p:nvCxnSpPr>
        <p:spPr>
          <a:xfrm flipV="1">
            <a:off x="3085601" y="1411452"/>
            <a:ext cx="2682633" cy="1704882"/>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85601" y="3904149"/>
            <a:ext cx="2596345" cy="538366"/>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997866" y="4057794"/>
            <a:ext cx="588623" cy="276999"/>
          </a:xfrm>
          <a:prstGeom prst="rect">
            <a:avLst/>
          </a:prstGeom>
          <a:noFill/>
        </p:spPr>
        <p:txBody>
          <a:bodyPr wrap="none" rtlCol="0">
            <a:spAutoFit/>
          </a:bodyPr>
          <a:lstStyle/>
          <a:p>
            <a:r>
              <a:rPr lang="en-US" sz="1200" b="1" dirty="0" smtClean="0"/>
              <a:t>10mm</a:t>
            </a:r>
            <a:endParaRPr lang="en-US" sz="1200" b="1" dirty="0"/>
          </a:p>
        </p:txBody>
      </p:sp>
      <p:sp>
        <p:nvSpPr>
          <p:cNvPr id="9" name="Content Placeholder 2"/>
          <p:cNvSpPr>
            <a:spLocks noGrp="1"/>
          </p:cNvSpPr>
          <p:nvPr>
            <p:ph idx="1"/>
          </p:nvPr>
        </p:nvSpPr>
        <p:spPr>
          <a:xfrm>
            <a:off x="320183" y="844659"/>
            <a:ext cx="5635279" cy="478801"/>
          </a:xfrm>
        </p:spPr>
        <p:txBody>
          <a:bodyPr/>
          <a:lstStyle/>
          <a:p>
            <a:pPr marL="0" indent="0">
              <a:buNone/>
            </a:pPr>
            <a:r>
              <a:rPr lang="en-GB" sz="2000" dirty="0"/>
              <a:t>Confocal scanning laser </a:t>
            </a:r>
            <a:r>
              <a:rPr lang="en-GB" sz="2000" dirty="0" smtClean="0"/>
              <a:t>microscope (CSLM)</a:t>
            </a:r>
          </a:p>
          <a:p>
            <a:pPr lvl="1"/>
            <a:endParaRPr lang="en-GB" dirty="0" smtClean="0"/>
          </a:p>
          <a:p>
            <a:pPr lvl="2"/>
            <a:endParaRPr lang="en-GB" dirty="0"/>
          </a:p>
        </p:txBody>
      </p:sp>
      <p:cxnSp>
        <p:nvCxnSpPr>
          <p:cNvPr id="13" name="Straight Connector 12"/>
          <p:cNvCxnSpPr/>
          <p:nvPr/>
        </p:nvCxnSpPr>
        <p:spPr>
          <a:xfrm>
            <a:off x="11040178" y="4310549"/>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noChangeArrowheads="1"/>
          </p:cNvSpPr>
          <p:nvPr/>
        </p:nvSpPr>
        <p:spPr bwMode="auto">
          <a:xfrm>
            <a:off x="10145486" y="5621553"/>
            <a:ext cx="718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3200" b="1" i="0" u="none" strike="noStrike" kern="1200" cap="none" spc="0" normalizeH="0" baseline="0" noProof="0" dirty="0">
                <a:ln>
                  <a:noFill/>
                </a:ln>
                <a:solidFill>
                  <a:srgbClr val="00407A">
                    <a:lumMod val="60000"/>
                    <a:lumOff val="40000"/>
                  </a:srgbClr>
                </a:solidFill>
                <a:effectLst/>
                <a:uLnTx/>
                <a:uFillTx/>
                <a:latin typeface="Arial"/>
                <a:ea typeface="+mn-ea"/>
                <a:cs typeface="+mn-cs"/>
              </a:rPr>
              <a:t>☺</a:t>
            </a:r>
            <a:endParaRPr kumimoji="0" lang="nl-BE" altLang="nl-BE" sz="3200" b="1" i="0" u="none" strike="noStrike" kern="1200" cap="none" spc="0" normalizeH="0" baseline="0" noProof="0" dirty="0">
              <a:ln>
                <a:noFill/>
              </a:ln>
              <a:solidFill>
                <a:srgbClr val="00407A">
                  <a:lumMod val="60000"/>
                  <a:lumOff val="40000"/>
                </a:srgbClr>
              </a:solidFill>
              <a:effectLst/>
              <a:uLnTx/>
              <a:uFillTx/>
              <a:latin typeface="Arial"/>
              <a:ea typeface="+mn-ea"/>
              <a:cs typeface="+mn-cs"/>
            </a:endParaRPr>
          </a:p>
        </p:txBody>
      </p:sp>
      <p:sp>
        <p:nvSpPr>
          <p:cNvPr id="26" name="TextBox 25"/>
          <p:cNvSpPr txBox="1"/>
          <p:nvPr/>
        </p:nvSpPr>
        <p:spPr>
          <a:xfrm>
            <a:off x="5094402" y="5750651"/>
            <a:ext cx="5133713" cy="400110"/>
          </a:xfrm>
          <a:prstGeom prst="rect">
            <a:avLst/>
          </a:prstGeom>
          <a:noFill/>
        </p:spPr>
        <p:txBody>
          <a:bodyPr wrap="none" rtlCol="0">
            <a:spAutoFit/>
          </a:bodyPr>
          <a:lstStyle/>
          <a:p>
            <a:pPr marL="342900" indent="-342900">
              <a:buSzPct val="80000"/>
              <a:buFont typeface="Arial" panose="020B0604020202020204" pitchFamily="34" charset="0"/>
              <a:buChar char="•"/>
            </a:pPr>
            <a:r>
              <a:rPr lang="en-US" altLang="zh-CN" sz="2000" dirty="0" smtClean="0">
                <a:solidFill>
                  <a:schemeClr val="accent1">
                    <a:lumMod val="75000"/>
                  </a:schemeClr>
                </a:solidFill>
              </a:rPr>
              <a:t>Consistent </a:t>
            </a:r>
            <a:r>
              <a:rPr lang="en-US" altLang="zh-CN" sz="2000" dirty="0">
                <a:solidFill>
                  <a:schemeClr val="accent1">
                    <a:lumMod val="75000"/>
                  </a:schemeClr>
                </a:solidFill>
              </a:rPr>
              <a:t>with previous results in </a:t>
            </a:r>
            <a:r>
              <a:rPr lang="en-US" altLang="zh-CN" sz="2000" dirty="0" smtClean="0">
                <a:solidFill>
                  <a:schemeClr val="accent1">
                    <a:lumMod val="75000"/>
                  </a:schemeClr>
                </a:solidFill>
              </a:rPr>
              <a:t>literature</a:t>
            </a:r>
            <a:endParaRPr lang="en-GB" sz="2000" dirty="0">
              <a:solidFill>
                <a:schemeClr val="accent1">
                  <a:lumMod val="75000"/>
                </a:schemeClr>
              </a:solidFill>
            </a:endParaRPr>
          </a:p>
        </p:txBody>
      </p:sp>
    </p:spTree>
    <p:extLst>
      <p:ext uri="{BB962C8B-B14F-4D97-AF65-F5344CB8AC3E}">
        <p14:creationId xmlns:p14="http://schemas.microsoft.com/office/powerpoint/2010/main" val="36326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1016993" y="2238750"/>
            <a:ext cx="4845420" cy="2400657"/>
          </a:xfrm>
          <a:prstGeom prst="rect">
            <a:avLst/>
          </a:prstGeom>
          <a:noFill/>
        </p:spPr>
        <p:txBody>
          <a:bodyPr wrap="square" rtlCol="0">
            <a:spAutoFit/>
          </a:bodyPr>
          <a:lstStyle/>
          <a:p>
            <a:pPr marL="342900" indent="-342900">
              <a:lnSpc>
                <a:spcPct val="150000"/>
              </a:lnSpc>
              <a:buSzPct val="80000"/>
              <a:buFont typeface="Wingdings" panose="05000000000000000000" pitchFamily="2" charset="2"/>
              <a:buChar char="ü"/>
            </a:pPr>
            <a:endParaRPr lang="en-US" sz="2000" dirty="0" smtClean="0"/>
          </a:p>
          <a:p>
            <a:pPr marL="342900" indent="-342900">
              <a:lnSpc>
                <a:spcPct val="150000"/>
              </a:lnSpc>
              <a:buSzPct val="80000"/>
              <a:buFont typeface="Wingdings" panose="05000000000000000000" pitchFamily="2" charset="2"/>
              <a:buChar char="ü"/>
            </a:pPr>
            <a:endParaRPr lang="en-US" sz="2000" dirty="0" smtClean="0"/>
          </a:p>
          <a:p>
            <a:pPr marL="342900" indent="-342900">
              <a:lnSpc>
                <a:spcPct val="150000"/>
              </a:lnSpc>
              <a:buSzPct val="80000"/>
              <a:buFont typeface="Wingdings" panose="05000000000000000000" pitchFamily="2" charset="2"/>
              <a:buChar char="ü"/>
            </a:pPr>
            <a:r>
              <a:rPr lang="en-US" sz="2000" dirty="0" smtClean="0"/>
              <a:t>Microstructural analyses</a:t>
            </a:r>
          </a:p>
          <a:p>
            <a:pPr marL="358775">
              <a:lnSpc>
                <a:spcPct val="150000"/>
              </a:lnSpc>
              <a:buSzPct val="80000"/>
            </a:pPr>
            <a:r>
              <a:rPr lang="en-US" sz="2000" dirty="0" smtClean="0"/>
              <a:t>- SEM (melt fraction)</a:t>
            </a:r>
          </a:p>
          <a:p>
            <a:pPr marL="358775">
              <a:lnSpc>
                <a:spcPct val="150000"/>
              </a:lnSpc>
              <a:buSzPct val="80000"/>
            </a:pPr>
            <a:r>
              <a:rPr lang="en-US" sz="2000" dirty="0" smtClean="0"/>
              <a:t>- EDS (melt composition variations)</a:t>
            </a:r>
          </a:p>
        </p:txBody>
      </p:sp>
      <p:sp>
        <p:nvSpPr>
          <p:cNvPr id="64" name="TextBox 63"/>
          <p:cNvSpPr txBox="1"/>
          <p:nvPr/>
        </p:nvSpPr>
        <p:spPr>
          <a:xfrm>
            <a:off x="1023679" y="2233519"/>
            <a:ext cx="4845420" cy="967957"/>
          </a:xfrm>
          <a:prstGeom prst="rect">
            <a:avLst/>
          </a:prstGeom>
          <a:noFill/>
        </p:spPr>
        <p:txBody>
          <a:bodyPr wrap="square" rtlCol="0">
            <a:spAutoFit/>
          </a:bodyPr>
          <a:lstStyle/>
          <a:p>
            <a:pPr marL="342900" indent="-342900">
              <a:lnSpc>
                <a:spcPct val="150000"/>
              </a:lnSpc>
              <a:buSzPct val="80000"/>
              <a:buFont typeface="Wingdings" panose="05000000000000000000" pitchFamily="2" charset="2"/>
              <a:buChar char="ü"/>
            </a:pPr>
            <a:endParaRPr lang="en-US" sz="2000" dirty="0" smtClean="0"/>
          </a:p>
          <a:p>
            <a:pPr marL="342900" indent="-342900">
              <a:lnSpc>
                <a:spcPct val="150000"/>
              </a:lnSpc>
              <a:buSzPct val="80000"/>
              <a:buFont typeface="Wingdings" panose="05000000000000000000" pitchFamily="2" charset="2"/>
              <a:buChar char="ü"/>
            </a:pPr>
            <a:r>
              <a:rPr lang="en-US" sz="2000" dirty="0" smtClean="0"/>
              <a:t>Quenching experiments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7</a:t>
            </a:r>
            <a:endParaRPr lang="en-US" sz="1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143384" y="85429"/>
            <a:ext cx="8334000"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mn-lt"/>
              </a:rPr>
              <a:t>In-situ EC measurement</a:t>
            </a:r>
            <a:endParaRPr lang="en-US" sz="3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35030838"/>
              </p:ext>
            </p:extLst>
          </p:nvPr>
        </p:nvGraphicFramePr>
        <p:xfrm>
          <a:off x="2343175" y="1259237"/>
          <a:ext cx="7657475" cy="763764"/>
        </p:xfrm>
        <a:graphic>
          <a:graphicData uri="http://schemas.openxmlformats.org/drawingml/2006/table">
            <a:tbl>
              <a:tblPr firstRow="1" firstCol="1" bandRow="1">
                <a:tableStyleId>{C083E6E3-FA7D-4D7B-A595-EF9225AFEA82}</a:tableStyleId>
              </a:tblPr>
              <a:tblGrid>
                <a:gridCol w="711490">
                  <a:extLst>
                    <a:ext uri="{9D8B030D-6E8A-4147-A177-3AD203B41FA5}">
                      <a16:colId xmlns:a16="http://schemas.microsoft.com/office/drawing/2014/main" val="3143710557"/>
                    </a:ext>
                  </a:extLst>
                </a:gridCol>
                <a:gridCol w="1118055">
                  <a:extLst>
                    <a:ext uri="{9D8B030D-6E8A-4147-A177-3AD203B41FA5}">
                      <a16:colId xmlns:a16="http://schemas.microsoft.com/office/drawing/2014/main" val="1012500436"/>
                    </a:ext>
                  </a:extLst>
                </a:gridCol>
                <a:gridCol w="1067235">
                  <a:extLst>
                    <a:ext uri="{9D8B030D-6E8A-4147-A177-3AD203B41FA5}">
                      <a16:colId xmlns:a16="http://schemas.microsoft.com/office/drawing/2014/main" val="1945855387"/>
                    </a:ext>
                  </a:extLst>
                </a:gridCol>
                <a:gridCol w="1141016">
                  <a:extLst>
                    <a:ext uri="{9D8B030D-6E8A-4147-A177-3AD203B41FA5}">
                      <a16:colId xmlns:a16="http://schemas.microsoft.com/office/drawing/2014/main" val="758587569"/>
                    </a:ext>
                  </a:extLst>
                </a:gridCol>
                <a:gridCol w="1180351">
                  <a:extLst>
                    <a:ext uri="{9D8B030D-6E8A-4147-A177-3AD203B41FA5}">
                      <a16:colId xmlns:a16="http://schemas.microsoft.com/office/drawing/2014/main" val="948147072"/>
                    </a:ext>
                  </a:extLst>
                </a:gridCol>
                <a:gridCol w="1258977">
                  <a:extLst>
                    <a:ext uri="{9D8B030D-6E8A-4147-A177-3AD203B41FA5}">
                      <a16:colId xmlns:a16="http://schemas.microsoft.com/office/drawing/2014/main" val="3090168367"/>
                    </a:ext>
                  </a:extLst>
                </a:gridCol>
                <a:gridCol w="1180351">
                  <a:extLst>
                    <a:ext uri="{9D8B030D-6E8A-4147-A177-3AD203B41FA5}">
                      <a16:colId xmlns:a16="http://schemas.microsoft.com/office/drawing/2014/main" val="3684321594"/>
                    </a:ext>
                  </a:extLst>
                </a:gridCol>
              </a:tblGrid>
              <a:tr h="381882">
                <a:tc>
                  <a:txBody>
                    <a:bodyPr/>
                    <a:lstStyle/>
                    <a:p>
                      <a:pPr algn="ctr">
                        <a:lnSpc>
                          <a:spcPct val="107000"/>
                        </a:lnSpc>
                        <a:spcAft>
                          <a:spcPts val="0"/>
                        </a:spcAft>
                      </a:pPr>
                      <a:r>
                        <a:rPr lang="en-GB" sz="1600" dirty="0">
                          <a:effectLst/>
                        </a:rPr>
                        <a:t>Slag</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err="1">
                          <a:effectLst/>
                        </a:rPr>
                        <a:t>CaO</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SiO</a:t>
                      </a:r>
                      <a:r>
                        <a:rPr lang="en-GB" sz="1600" baseline="-25000" dirty="0">
                          <a:effectLst/>
                        </a:rPr>
                        <a:t>2</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Al</a:t>
                      </a:r>
                      <a:r>
                        <a:rPr lang="en-GB" sz="1600" baseline="-25000" dirty="0">
                          <a:effectLst/>
                        </a:rPr>
                        <a:t>2</a:t>
                      </a:r>
                      <a:r>
                        <a:rPr lang="en-GB" sz="1600" dirty="0">
                          <a:effectLst/>
                        </a:rPr>
                        <a:t>O</a:t>
                      </a:r>
                      <a:r>
                        <a:rPr lang="en-GB" sz="1600" baseline="-25000" dirty="0">
                          <a:effectLst/>
                        </a:rPr>
                        <a:t>3</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err="1">
                          <a:effectLst/>
                        </a:rPr>
                        <a:t>MgO</a:t>
                      </a:r>
                      <a:r>
                        <a:rPr lang="en-GB" sz="1600" dirty="0">
                          <a:effectLst/>
                        </a:rPr>
                        <a:t> (</a:t>
                      </a:r>
                      <a:r>
                        <a:rPr lang="en-GB" sz="1600" dirty="0" err="1">
                          <a:effectLst/>
                        </a:rPr>
                        <a:t>wt</a:t>
                      </a:r>
                      <a:r>
                        <a:rPr lang="en-GB" sz="1600" dirty="0">
                          <a:effectLst/>
                        </a:rPr>
                        <a:t>%)</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err="1">
                          <a:effectLst/>
                        </a:rPr>
                        <a:t>Liquidus</a:t>
                      </a:r>
                      <a:r>
                        <a:rPr lang="en-GB" sz="1600" dirty="0">
                          <a:effectLst/>
                        </a:rPr>
                        <a:t> (°C)</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rPr>
                        <a:t>Solidus (°C)</a:t>
                      </a:r>
                      <a:endParaRPr lang="en-US" sz="2400">
                        <a:effectLst/>
                        <a:latin typeface="Calibri" panose="020F0502020204030204" pitchFamily="34" charset="0"/>
                        <a:ea typeface="DengXian"/>
                        <a:cs typeface="Times New Roman" panose="02020603050405020304" pitchFamily="18" charset="0"/>
                      </a:endParaRPr>
                    </a:p>
                  </a:txBody>
                  <a:tcPr marL="68580" marR="68580" marT="0" marB="0" anchor="ctr"/>
                </a:tc>
                <a:extLst>
                  <a:ext uri="{0D108BD9-81ED-4DB2-BD59-A6C34878D82A}">
                    <a16:rowId xmlns:a16="http://schemas.microsoft.com/office/drawing/2014/main" val="3358063549"/>
                  </a:ext>
                </a:extLst>
              </a:tr>
              <a:tr h="381882">
                <a:tc>
                  <a:txBody>
                    <a:bodyPr/>
                    <a:lstStyle/>
                    <a:p>
                      <a:pPr algn="ctr">
                        <a:lnSpc>
                          <a:spcPct val="107000"/>
                        </a:lnSpc>
                        <a:spcAft>
                          <a:spcPts val="0"/>
                        </a:spcAft>
                      </a:pPr>
                      <a:r>
                        <a:rPr lang="en-GB" sz="1600" dirty="0">
                          <a:effectLst/>
                        </a:rPr>
                        <a:t>B</a:t>
                      </a:r>
                      <a:endParaRPr lang="en-US" sz="24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a:effectLst/>
                        </a:rPr>
                        <a:t>34</a:t>
                      </a:r>
                      <a:endParaRPr lang="en-US" sz="2400" b="1">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dirty="0">
                          <a:effectLst/>
                        </a:rPr>
                        <a:t>39</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dirty="0">
                          <a:effectLst/>
                        </a:rPr>
                        <a:t>19</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dirty="0">
                          <a:effectLst/>
                        </a:rPr>
                        <a:t>8</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a:effectLst/>
                        </a:rPr>
                        <a:t>1361</a:t>
                      </a:r>
                      <a:endParaRPr lang="en-US" sz="2400" b="1">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dirty="0">
                          <a:effectLst/>
                        </a:rPr>
                        <a:t>1246</a:t>
                      </a:r>
                      <a:endParaRPr lang="en-US" sz="2400" b="1" dirty="0">
                        <a:effectLst/>
                        <a:latin typeface="Calibri" panose="020F0502020204030204" pitchFamily="34" charset="0"/>
                        <a:ea typeface="DengXian"/>
                        <a:cs typeface="Times New Roman" panose="02020603050405020304" pitchFamily="18" charset="0"/>
                      </a:endParaRPr>
                    </a:p>
                  </a:txBody>
                  <a:tcPr marL="68580" marR="68580" marT="0" marB="0" anchor="ctr"/>
                </a:tc>
                <a:extLst>
                  <a:ext uri="{0D108BD9-81ED-4DB2-BD59-A6C34878D82A}">
                    <a16:rowId xmlns:a16="http://schemas.microsoft.com/office/drawing/2014/main" val="3007864964"/>
                  </a:ext>
                </a:extLst>
              </a:tr>
            </a:tbl>
          </a:graphicData>
        </a:graphic>
      </p:graphicFrame>
      <p:sp>
        <p:nvSpPr>
          <p:cNvPr id="9" name="Rectangle 8"/>
          <p:cNvSpPr/>
          <p:nvPr/>
        </p:nvSpPr>
        <p:spPr>
          <a:xfrm>
            <a:off x="76199" y="6014447"/>
            <a:ext cx="12925425" cy="261610"/>
          </a:xfrm>
          <a:prstGeom prst="rect">
            <a:avLst/>
          </a:prstGeom>
        </p:spPr>
        <p:txBody>
          <a:bodyPr wrap="square">
            <a:spAutoFit/>
          </a:bodyPr>
          <a:lstStyle/>
          <a:p>
            <a:r>
              <a:rPr lang="en-US" sz="1100" dirty="0" err="1"/>
              <a:t>Orrling</a:t>
            </a:r>
            <a:r>
              <a:rPr lang="en-US" sz="1100" dirty="0"/>
              <a:t>, C., S. Sridhar, and </a:t>
            </a:r>
            <a:r>
              <a:rPr lang="en-US" sz="1100" dirty="0" err="1"/>
              <a:t>Cramb</a:t>
            </a:r>
            <a:r>
              <a:rPr lang="en-US" sz="1100" dirty="0"/>
              <a:t> AW. "In situ observation of the role of alumina particles on the crystallization behavior of slags." ISIJ international 40.9 (2000): 877-885</a:t>
            </a:r>
            <a:r>
              <a:rPr lang="en-US" sz="1100" dirty="0" smtClean="0"/>
              <a:t>.</a:t>
            </a:r>
            <a:endParaRPr lang="en-US" sz="1100" dirty="0"/>
          </a:p>
        </p:txBody>
      </p:sp>
      <p:sp>
        <p:nvSpPr>
          <p:cNvPr id="11" name="TextBox 10"/>
          <p:cNvSpPr txBox="1"/>
          <p:nvPr/>
        </p:nvSpPr>
        <p:spPr>
          <a:xfrm>
            <a:off x="595694" y="576503"/>
            <a:ext cx="7429379" cy="646331"/>
          </a:xfrm>
          <a:prstGeom prst="rect">
            <a:avLst/>
          </a:prstGeom>
          <a:noFill/>
        </p:spPr>
        <p:txBody>
          <a:bodyPr wrap="square" rtlCol="0">
            <a:spAutoFit/>
          </a:bodyPr>
          <a:lstStyle/>
          <a:p>
            <a:pPr marL="342900" indent="-342900">
              <a:lnSpc>
                <a:spcPct val="150000"/>
              </a:lnSpc>
              <a:buSzPct val="80000"/>
              <a:buFont typeface="Wingdings" panose="05000000000000000000" pitchFamily="2" charset="2"/>
              <a:buChar char="§"/>
            </a:pPr>
            <a:r>
              <a:rPr lang="en-US" sz="2400" b="1" dirty="0" smtClean="0"/>
              <a:t>Slag B   →  </a:t>
            </a:r>
            <a:r>
              <a:rPr lang="en-US" sz="2400" dirty="0" smtClean="0"/>
              <a:t>The </a:t>
            </a:r>
            <a:r>
              <a:rPr lang="en-US" sz="2400" dirty="0"/>
              <a:t>effect of the </a:t>
            </a:r>
            <a:r>
              <a:rPr lang="en-US" sz="2400" dirty="0" smtClean="0"/>
              <a:t>crystallization on EC</a:t>
            </a:r>
          </a:p>
        </p:txBody>
      </p:sp>
      <p:sp>
        <p:nvSpPr>
          <p:cNvPr id="12" name="TextBox 11"/>
          <p:cNvSpPr txBox="1"/>
          <p:nvPr/>
        </p:nvSpPr>
        <p:spPr>
          <a:xfrm>
            <a:off x="1019100" y="2241686"/>
            <a:ext cx="4845420" cy="506292"/>
          </a:xfrm>
          <a:prstGeom prst="rect">
            <a:avLst/>
          </a:prstGeom>
          <a:noFill/>
        </p:spPr>
        <p:txBody>
          <a:bodyPr wrap="square" rtlCol="0">
            <a:spAutoFit/>
          </a:bodyPr>
          <a:lstStyle/>
          <a:p>
            <a:pPr marL="342900" indent="-342900">
              <a:lnSpc>
                <a:spcPct val="150000"/>
              </a:lnSpc>
              <a:buSzPct val="80000"/>
              <a:buFont typeface="Wingdings" panose="05000000000000000000" pitchFamily="2" charset="2"/>
              <a:buChar char="ü"/>
            </a:pPr>
            <a:r>
              <a:rPr lang="en-US" sz="2000" dirty="0" smtClean="0"/>
              <a:t>EC measurement at </a:t>
            </a:r>
            <a:r>
              <a:rPr lang="en-US" sz="2000" dirty="0" smtClean="0">
                <a:solidFill>
                  <a:schemeClr val="accent2">
                    <a:lumMod val="75000"/>
                  </a:schemeClr>
                </a:solidFill>
              </a:rPr>
              <a:t>isothermal condition</a:t>
            </a:r>
            <a:endParaRPr lang="en-US" sz="2000" dirty="0">
              <a:solidFill>
                <a:schemeClr val="accent2">
                  <a:lumMod val="75000"/>
                </a:schemeClr>
              </a:solidFill>
            </a:endParaRPr>
          </a:p>
        </p:txBody>
      </p:sp>
      <p:pic>
        <p:nvPicPr>
          <p:cNvPr id="15" name="Picture 14"/>
          <p:cNvPicPr>
            <a:picLocks noChangeAspect="1"/>
          </p:cNvPicPr>
          <p:nvPr/>
        </p:nvPicPr>
        <p:blipFill>
          <a:blip r:embed="rId4"/>
          <a:stretch>
            <a:fillRect/>
          </a:stretch>
        </p:blipFill>
        <p:spPr>
          <a:xfrm>
            <a:off x="9108621" y="3179830"/>
            <a:ext cx="2073409" cy="1555057"/>
          </a:xfrm>
          <a:prstGeom prst="rect">
            <a:avLst/>
          </a:prstGeom>
        </p:spPr>
      </p:pic>
      <p:sp>
        <p:nvSpPr>
          <p:cNvPr id="16" name="Cube 15"/>
          <p:cNvSpPr/>
          <p:nvPr/>
        </p:nvSpPr>
        <p:spPr>
          <a:xfrm>
            <a:off x="2781739" y="5128026"/>
            <a:ext cx="327024" cy="616744"/>
          </a:xfrm>
          <a:prstGeom prst="cube">
            <a:avLst>
              <a:gd name="adj" fmla="val 5141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Cube 17"/>
          <p:cNvSpPr/>
          <p:nvPr/>
        </p:nvSpPr>
        <p:spPr>
          <a:xfrm>
            <a:off x="2945251" y="5128026"/>
            <a:ext cx="327024" cy="616744"/>
          </a:xfrm>
          <a:prstGeom prst="cube">
            <a:avLst>
              <a:gd name="adj" fmla="val 5141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Cube 18"/>
          <p:cNvSpPr/>
          <p:nvPr/>
        </p:nvSpPr>
        <p:spPr>
          <a:xfrm>
            <a:off x="3108763" y="5128026"/>
            <a:ext cx="327024" cy="616744"/>
          </a:xfrm>
          <a:prstGeom prst="cube">
            <a:avLst>
              <a:gd name="adj" fmla="val 5141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Cube 19"/>
          <p:cNvSpPr/>
          <p:nvPr/>
        </p:nvSpPr>
        <p:spPr>
          <a:xfrm>
            <a:off x="3272275" y="5128026"/>
            <a:ext cx="327024" cy="616744"/>
          </a:xfrm>
          <a:prstGeom prst="cube">
            <a:avLst>
              <a:gd name="adj" fmla="val 5141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Box 20"/>
          <p:cNvSpPr txBox="1"/>
          <p:nvPr/>
        </p:nvSpPr>
        <p:spPr>
          <a:xfrm>
            <a:off x="2547231" y="4881805"/>
            <a:ext cx="1464312" cy="246221"/>
          </a:xfrm>
          <a:prstGeom prst="rect">
            <a:avLst/>
          </a:prstGeom>
          <a:noFill/>
        </p:spPr>
        <p:txBody>
          <a:bodyPr wrap="none" lIns="0" tIns="0" rIns="0" bIns="0" rtlCol="0" anchor="ctr" anchorCtr="0">
            <a:spAutoFit/>
          </a:bodyPr>
          <a:lstStyle/>
          <a:p>
            <a:r>
              <a:rPr lang="en-US" sz="1600" dirty="0" smtClean="0"/>
              <a:t>Surface 1, 2, 3, ….</a:t>
            </a:r>
            <a:endParaRPr lang="en-US" sz="1600" dirty="0"/>
          </a:p>
        </p:txBody>
      </p:sp>
      <p:sp>
        <p:nvSpPr>
          <p:cNvPr id="3" name="TextBox 2"/>
          <p:cNvSpPr txBox="1"/>
          <p:nvPr/>
        </p:nvSpPr>
        <p:spPr>
          <a:xfrm>
            <a:off x="6452437" y="4927665"/>
            <a:ext cx="1610377" cy="369332"/>
          </a:xfrm>
          <a:prstGeom prst="rect">
            <a:avLst/>
          </a:prstGeom>
          <a:noFill/>
        </p:spPr>
        <p:txBody>
          <a:bodyPr wrap="none" rtlCol="0">
            <a:spAutoFit/>
          </a:bodyPr>
          <a:lstStyle/>
          <a:p>
            <a:r>
              <a:rPr lang="en-US" dirty="0" smtClean="0"/>
              <a:t>Heating history</a:t>
            </a:r>
            <a:endParaRPr lang="en-US" dirty="0"/>
          </a:p>
        </p:txBody>
      </p:sp>
      <p:cxnSp>
        <p:nvCxnSpPr>
          <p:cNvPr id="38" name="直接箭头连接符 29"/>
          <p:cNvCxnSpPr/>
          <p:nvPr/>
        </p:nvCxnSpPr>
        <p:spPr>
          <a:xfrm>
            <a:off x="6003695" y="4516682"/>
            <a:ext cx="2518111" cy="0"/>
          </a:xfrm>
          <a:prstGeom prst="straightConnector1">
            <a:avLst/>
          </a:prstGeom>
          <a:ln w="19050">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直接箭头连接符 30"/>
          <p:cNvCxnSpPr/>
          <p:nvPr/>
        </p:nvCxnSpPr>
        <p:spPr>
          <a:xfrm flipV="1">
            <a:off x="5997101" y="3277522"/>
            <a:ext cx="0" cy="1246304"/>
          </a:xfrm>
          <a:prstGeom prst="straightConnector1">
            <a:avLst/>
          </a:prstGeom>
          <a:ln w="19050">
            <a:solidFill>
              <a:srgbClr val="0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直接连接符 31"/>
          <p:cNvCxnSpPr/>
          <p:nvPr/>
        </p:nvCxnSpPr>
        <p:spPr>
          <a:xfrm>
            <a:off x="6613082" y="3613853"/>
            <a:ext cx="125307" cy="449200"/>
          </a:xfrm>
          <a:prstGeom prst="line">
            <a:avLst/>
          </a:prstGeom>
          <a:ln w="19050">
            <a:solidFill>
              <a:srgbClr val="00000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32"/>
          <p:cNvCxnSpPr/>
          <p:nvPr/>
        </p:nvCxnSpPr>
        <p:spPr>
          <a:xfrm>
            <a:off x="6721556" y="4051497"/>
            <a:ext cx="1534859" cy="0"/>
          </a:xfrm>
          <a:prstGeom prst="line">
            <a:avLst/>
          </a:prstGeom>
          <a:ln w="19050">
            <a:solidFill>
              <a:srgbClr val="00000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34"/>
          <p:cNvCxnSpPr/>
          <p:nvPr/>
        </p:nvCxnSpPr>
        <p:spPr>
          <a:xfrm>
            <a:off x="8620607" y="4298326"/>
            <a:ext cx="0" cy="0"/>
          </a:xfrm>
          <a:prstGeom prst="line">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31"/>
          <p:cNvSpPr txBox="1"/>
          <p:nvPr/>
        </p:nvSpPr>
        <p:spPr>
          <a:xfrm>
            <a:off x="8209066" y="4514028"/>
            <a:ext cx="716863" cy="338554"/>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000000"/>
                </a:solidFill>
                <a:cs typeface="Times New Roman" panose="02020603050405020304" pitchFamily="18" charset="0"/>
              </a:rPr>
              <a:t>t/ min</a:t>
            </a:r>
            <a:endParaRPr lang="zh-CN" altLang="en-US" sz="1600" b="1" dirty="0">
              <a:solidFill>
                <a:srgbClr val="000000"/>
              </a:solidFill>
              <a:cs typeface="Times New Roman" panose="02020603050405020304" pitchFamily="18" charset="0"/>
            </a:endParaRPr>
          </a:p>
        </p:txBody>
      </p:sp>
      <p:sp>
        <p:nvSpPr>
          <p:cNvPr id="44" name="TextBox 32"/>
          <p:cNvSpPr txBox="1"/>
          <p:nvPr/>
        </p:nvSpPr>
        <p:spPr>
          <a:xfrm>
            <a:off x="5405370" y="3114786"/>
            <a:ext cx="599010" cy="338554"/>
          </a:xfrm>
          <a:prstGeom prst="rect">
            <a:avLst/>
          </a:prstGeom>
          <a:noFill/>
        </p:spPr>
        <p:txBody>
          <a:bodyPr wrap="non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smtClean="0">
                <a:solidFill>
                  <a:srgbClr val="000000"/>
                </a:solidFill>
                <a:cs typeface="Times New Roman" panose="02020603050405020304" pitchFamily="18" charset="0"/>
              </a:rPr>
              <a:t>T/ </a:t>
            </a:r>
            <a:r>
              <a:rPr lang="en-US" altLang="zh-CN" sz="1600" b="1" dirty="0">
                <a:solidFill>
                  <a:srgbClr val="000000"/>
                </a:solidFill>
                <a:cs typeface="Times New Roman" panose="02020603050405020304" pitchFamily="18" charset="0"/>
              </a:rPr>
              <a:t>°C</a:t>
            </a:r>
            <a:endParaRPr lang="zh-CN" altLang="en-US" sz="1600" b="1" dirty="0">
              <a:solidFill>
                <a:srgbClr val="000000"/>
              </a:solidFill>
              <a:cs typeface="Times New Roman" panose="02020603050405020304" pitchFamily="18" charset="0"/>
            </a:endParaRPr>
          </a:p>
        </p:txBody>
      </p:sp>
      <p:cxnSp>
        <p:nvCxnSpPr>
          <p:cNvPr id="45" name="直接连接符 37"/>
          <p:cNvCxnSpPr/>
          <p:nvPr/>
        </p:nvCxnSpPr>
        <p:spPr>
          <a:xfrm flipH="1">
            <a:off x="5986283" y="4055184"/>
            <a:ext cx="714528" cy="0"/>
          </a:xfrm>
          <a:prstGeom prst="line">
            <a:avLst/>
          </a:prstGeom>
          <a:ln w="127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38"/>
          <p:cNvSpPr txBox="1"/>
          <p:nvPr/>
        </p:nvSpPr>
        <p:spPr>
          <a:xfrm>
            <a:off x="5265748" y="3881243"/>
            <a:ext cx="791226" cy="307777"/>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Target T</a:t>
            </a:r>
            <a:endParaRPr lang="zh-CN" altLang="en-US" sz="1400" b="1" dirty="0">
              <a:solidFill>
                <a:srgbClr val="000000"/>
              </a:solidFill>
              <a:cs typeface="Times New Roman" panose="02020603050405020304" pitchFamily="18" charset="0"/>
            </a:endParaRPr>
          </a:p>
        </p:txBody>
      </p:sp>
      <p:sp>
        <p:nvSpPr>
          <p:cNvPr id="47" name="TextBox 6"/>
          <p:cNvSpPr txBox="1"/>
          <p:nvPr/>
        </p:nvSpPr>
        <p:spPr>
          <a:xfrm>
            <a:off x="6266479" y="3386854"/>
            <a:ext cx="528752"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3min</a:t>
            </a:r>
            <a:endParaRPr lang="zh-CN" altLang="en-US" sz="1400" b="1" dirty="0">
              <a:solidFill>
                <a:srgbClr val="000000"/>
              </a:solidFill>
              <a:cs typeface="Times New Roman" panose="02020603050405020304" pitchFamily="18" charset="0"/>
            </a:endParaRPr>
          </a:p>
        </p:txBody>
      </p:sp>
      <p:cxnSp>
        <p:nvCxnSpPr>
          <p:cNvPr id="48" name="直接连接符 47"/>
          <p:cNvCxnSpPr/>
          <p:nvPr/>
        </p:nvCxnSpPr>
        <p:spPr>
          <a:xfrm>
            <a:off x="6266479" y="3624762"/>
            <a:ext cx="346604" cy="0"/>
          </a:xfrm>
          <a:prstGeom prst="line">
            <a:avLst/>
          </a:prstGeom>
          <a:ln w="19050">
            <a:solidFill>
              <a:srgbClr val="000000"/>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49" name="TextBox 6"/>
          <p:cNvSpPr txBox="1"/>
          <p:nvPr/>
        </p:nvSpPr>
        <p:spPr>
          <a:xfrm>
            <a:off x="7032494" y="3823093"/>
            <a:ext cx="1432430"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Holding</a:t>
            </a:r>
            <a:endParaRPr lang="zh-CN" altLang="en-US" sz="1400" b="1" dirty="0">
              <a:solidFill>
                <a:srgbClr val="000000"/>
              </a:solidFill>
              <a:cs typeface="Times New Roman" panose="02020603050405020304" pitchFamily="18" charset="0"/>
            </a:endParaRPr>
          </a:p>
        </p:txBody>
      </p:sp>
      <p:cxnSp>
        <p:nvCxnSpPr>
          <p:cNvPr id="51" name="直接连接符 33"/>
          <p:cNvCxnSpPr/>
          <p:nvPr/>
        </p:nvCxnSpPr>
        <p:spPr>
          <a:xfrm flipH="1">
            <a:off x="6003696" y="3613853"/>
            <a:ext cx="266735" cy="903992"/>
          </a:xfrm>
          <a:prstGeom prst="line">
            <a:avLst/>
          </a:prstGeom>
          <a:ln w="19050">
            <a:solidFill>
              <a:srgbClr val="000000"/>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54" name="TextBox 6"/>
          <p:cNvSpPr txBox="1"/>
          <p:nvPr/>
        </p:nvSpPr>
        <p:spPr>
          <a:xfrm>
            <a:off x="5371887" y="3523941"/>
            <a:ext cx="679988"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1420</a:t>
            </a:r>
            <a:r>
              <a:rPr lang="en-US" altLang="zh-CN" sz="1400" b="1" dirty="0">
                <a:solidFill>
                  <a:srgbClr val="000000"/>
                </a:solidFill>
                <a:cs typeface="Times New Roman" panose="02020603050405020304" pitchFamily="18" charset="0"/>
              </a:rPr>
              <a:t>°C</a:t>
            </a:r>
            <a:endParaRPr lang="zh-CN" altLang="en-US" sz="1400" b="1" dirty="0">
              <a:solidFill>
                <a:srgbClr val="000000"/>
              </a:solidFill>
              <a:cs typeface="Times New Roman" panose="02020603050405020304" pitchFamily="18" charset="0"/>
            </a:endParaRPr>
          </a:p>
        </p:txBody>
      </p:sp>
      <p:cxnSp>
        <p:nvCxnSpPr>
          <p:cNvPr id="17" name="Straight Connector 16"/>
          <p:cNvCxnSpPr/>
          <p:nvPr/>
        </p:nvCxnSpPr>
        <p:spPr>
          <a:xfrm>
            <a:off x="6913218" y="4047831"/>
            <a:ext cx="0" cy="48155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6"/>
          <p:cNvSpPr txBox="1"/>
          <p:nvPr/>
        </p:nvSpPr>
        <p:spPr>
          <a:xfrm>
            <a:off x="6872346" y="4534862"/>
            <a:ext cx="191662"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3</a:t>
            </a:r>
            <a:endParaRPr lang="zh-CN" altLang="en-US" sz="1400" b="1" dirty="0">
              <a:solidFill>
                <a:srgbClr val="000000"/>
              </a:solidFill>
              <a:cs typeface="Times New Roman" panose="02020603050405020304" pitchFamily="18" charset="0"/>
            </a:endParaRPr>
          </a:p>
        </p:txBody>
      </p:sp>
      <p:cxnSp>
        <p:nvCxnSpPr>
          <p:cNvPr id="57" name="Straight Connector 56"/>
          <p:cNvCxnSpPr/>
          <p:nvPr/>
        </p:nvCxnSpPr>
        <p:spPr>
          <a:xfrm>
            <a:off x="7139167" y="4047831"/>
            <a:ext cx="0" cy="48155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6"/>
          <p:cNvSpPr txBox="1"/>
          <p:nvPr/>
        </p:nvSpPr>
        <p:spPr>
          <a:xfrm>
            <a:off x="7098295" y="4534862"/>
            <a:ext cx="191662"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5</a:t>
            </a:r>
            <a:endParaRPr lang="zh-CN" altLang="en-US" sz="1400" b="1" dirty="0">
              <a:solidFill>
                <a:srgbClr val="000000"/>
              </a:solidFill>
              <a:cs typeface="Times New Roman" panose="02020603050405020304" pitchFamily="18" charset="0"/>
            </a:endParaRPr>
          </a:p>
        </p:txBody>
      </p:sp>
      <p:cxnSp>
        <p:nvCxnSpPr>
          <p:cNvPr id="59" name="Straight Connector 58"/>
          <p:cNvCxnSpPr/>
          <p:nvPr/>
        </p:nvCxnSpPr>
        <p:spPr>
          <a:xfrm>
            <a:off x="7359567" y="4047831"/>
            <a:ext cx="0" cy="48155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6"/>
          <p:cNvSpPr txBox="1"/>
          <p:nvPr/>
        </p:nvSpPr>
        <p:spPr>
          <a:xfrm>
            <a:off x="7318695" y="4534862"/>
            <a:ext cx="191662"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7</a:t>
            </a:r>
            <a:endParaRPr lang="zh-CN" altLang="en-US" sz="1400" b="1" dirty="0">
              <a:solidFill>
                <a:srgbClr val="000000"/>
              </a:solidFill>
              <a:cs typeface="Times New Roman" panose="02020603050405020304" pitchFamily="18" charset="0"/>
            </a:endParaRPr>
          </a:p>
        </p:txBody>
      </p:sp>
      <p:cxnSp>
        <p:nvCxnSpPr>
          <p:cNvPr id="61" name="Straight Connector 60"/>
          <p:cNvCxnSpPr/>
          <p:nvPr/>
        </p:nvCxnSpPr>
        <p:spPr>
          <a:xfrm>
            <a:off x="7577420" y="4047831"/>
            <a:ext cx="0" cy="48155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
          <p:cNvSpPr txBox="1"/>
          <p:nvPr/>
        </p:nvSpPr>
        <p:spPr>
          <a:xfrm>
            <a:off x="7536548" y="4534862"/>
            <a:ext cx="191662" cy="215444"/>
          </a:xfrm>
          <a:prstGeom prst="rect">
            <a:avLst/>
          </a:prstGeom>
          <a:noFill/>
        </p:spPr>
        <p:txBody>
          <a:bodyPr wrap="square" lIns="0" tIns="0" rIns="0" bIns="0"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solidFill>
                  <a:srgbClr val="000000"/>
                </a:solidFill>
                <a:cs typeface="Times New Roman" panose="02020603050405020304" pitchFamily="18" charset="0"/>
              </a:rPr>
              <a:t>9</a:t>
            </a:r>
            <a:endParaRPr lang="zh-CN" altLang="en-US" sz="1400" b="1" dirty="0">
              <a:solidFill>
                <a:srgbClr val="000000"/>
              </a:solidFill>
              <a:cs typeface="Times New Roman" panose="02020603050405020304" pitchFamily="18" charset="0"/>
            </a:endParaRPr>
          </a:p>
        </p:txBody>
      </p:sp>
      <p:sp>
        <p:nvSpPr>
          <p:cNvPr id="63" name="TextBox 62"/>
          <p:cNvSpPr txBox="1"/>
          <p:nvPr/>
        </p:nvSpPr>
        <p:spPr>
          <a:xfrm>
            <a:off x="9089123" y="4929106"/>
            <a:ext cx="2170466" cy="369332"/>
          </a:xfrm>
          <a:prstGeom prst="rect">
            <a:avLst/>
          </a:prstGeom>
          <a:noFill/>
        </p:spPr>
        <p:txBody>
          <a:bodyPr wrap="none" rtlCol="0">
            <a:spAutoFit/>
          </a:bodyPr>
          <a:lstStyle/>
          <a:p>
            <a:r>
              <a:rPr lang="en-US" dirty="0" smtClean="0"/>
              <a:t>CSLM image of slag B</a:t>
            </a:r>
            <a:endParaRPr lang="en-US" dirty="0"/>
          </a:p>
        </p:txBody>
      </p:sp>
      <p:sp>
        <p:nvSpPr>
          <p:cNvPr id="8" name="TextBox 7"/>
          <p:cNvSpPr txBox="1"/>
          <p:nvPr/>
        </p:nvSpPr>
        <p:spPr>
          <a:xfrm>
            <a:off x="7705560" y="4411171"/>
            <a:ext cx="40107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229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10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par>
                                <p:cTn id="71" presetID="22" presetClass="entr" presetSubtype="1"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22" presetClass="entr" presetSubtype="1"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up)">
                                      <p:cBhvr>
                                        <p:cTn id="80" dur="500"/>
                                        <p:tgtEl>
                                          <p:spTgt spid="57"/>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par>
                                <p:cTn id="85" presetID="22" presetClass="entr" presetSubtype="1"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up)">
                                      <p:cBhvr>
                                        <p:cTn id="87" dur="500"/>
                                        <p:tgtEl>
                                          <p:spTgt spid="59"/>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par>
                                <p:cTn id="92" presetID="22" presetClass="entr" presetSubtype="1" fill="hold"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up)">
                                      <p:cBhvr>
                                        <p:cTn id="94" dur="500"/>
                                        <p:tgtEl>
                                          <p:spTgt spid="61"/>
                                        </p:tgtEl>
                                      </p:cBhvr>
                                    </p:animEffect>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1000"/>
                                        <p:tgtEl>
                                          <p:spTgt spid="16"/>
                                        </p:tgtEl>
                                      </p:cBhvr>
                                    </p:animEffect>
                                    <p:anim calcmode="lin" valueType="num">
                                      <p:cBhvr>
                                        <p:cTn id="118" dur="1000"/>
                                        <p:tgtEl>
                                          <p:spTgt spid="16"/>
                                        </p:tgtEl>
                                        <p:attrNameLst>
                                          <p:attrName>ppt_x</p:attrName>
                                        </p:attrNameLst>
                                      </p:cBhvr>
                                      <p:tavLst>
                                        <p:tav tm="0">
                                          <p:val>
                                            <p:strVal val="ppt_x"/>
                                          </p:val>
                                        </p:tav>
                                        <p:tav tm="100000">
                                          <p:val>
                                            <p:strVal val="ppt_x"/>
                                          </p:val>
                                        </p:tav>
                                      </p:tavLst>
                                    </p:anim>
                                    <p:anim calcmode="lin" valueType="num">
                                      <p:cBhvr>
                                        <p:cTn id="119" dur="1000"/>
                                        <p:tgtEl>
                                          <p:spTgt spid="16"/>
                                        </p:tgtEl>
                                        <p:attrNameLst>
                                          <p:attrName>ppt_y</p:attrName>
                                        </p:attrNameLst>
                                      </p:cBhvr>
                                      <p:tavLst>
                                        <p:tav tm="0">
                                          <p:val>
                                            <p:strVal val="ppt_y"/>
                                          </p:val>
                                        </p:tav>
                                        <p:tav tm="100000">
                                          <p:val>
                                            <p:strVal val="ppt_y+.1"/>
                                          </p:val>
                                        </p:tav>
                                      </p:tavLst>
                                    </p:anim>
                                    <p:set>
                                      <p:cBhvr>
                                        <p:cTn id="120" dur="1" fill="hold">
                                          <p:stCondLst>
                                            <p:cond delay="999"/>
                                          </p:stCondLst>
                                        </p:cTn>
                                        <p:tgtEl>
                                          <p:spTgt spid="1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xit" presetSubtype="0" fill="hold" grpId="1" nodeType="clickEffect">
                                  <p:stCondLst>
                                    <p:cond delay="0"/>
                                  </p:stCondLst>
                                  <p:childTnLst>
                                    <p:animEffect transition="out" filter="fade">
                                      <p:cBhvr>
                                        <p:cTn id="124" dur="1000"/>
                                        <p:tgtEl>
                                          <p:spTgt spid="18"/>
                                        </p:tgtEl>
                                      </p:cBhvr>
                                    </p:animEffect>
                                    <p:anim calcmode="lin" valueType="num">
                                      <p:cBhvr>
                                        <p:cTn id="125" dur="1000"/>
                                        <p:tgtEl>
                                          <p:spTgt spid="18"/>
                                        </p:tgtEl>
                                        <p:attrNameLst>
                                          <p:attrName>ppt_x</p:attrName>
                                        </p:attrNameLst>
                                      </p:cBhvr>
                                      <p:tavLst>
                                        <p:tav tm="0">
                                          <p:val>
                                            <p:strVal val="ppt_x"/>
                                          </p:val>
                                        </p:tav>
                                        <p:tav tm="100000">
                                          <p:val>
                                            <p:strVal val="ppt_x"/>
                                          </p:val>
                                        </p:tav>
                                      </p:tavLst>
                                    </p:anim>
                                    <p:anim calcmode="lin" valueType="num">
                                      <p:cBhvr>
                                        <p:cTn id="126" dur="1000"/>
                                        <p:tgtEl>
                                          <p:spTgt spid="18"/>
                                        </p:tgtEl>
                                        <p:attrNameLst>
                                          <p:attrName>ppt_y</p:attrName>
                                        </p:attrNameLst>
                                      </p:cBhvr>
                                      <p:tavLst>
                                        <p:tav tm="0">
                                          <p:val>
                                            <p:strVal val="ppt_y"/>
                                          </p:val>
                                        </p:tav>
                                        <p:tav tm="100000">
                                          <p:val>
                                            <p:strVal val="ppt_y+.1"/>
                                          </p:val>
                                        </p:tav>
                                      </p:tavLst>
                                    </p:anim>
                                    <p:set>
                                      <p:cBhvr>
                                        <p:cTn id="127" dur="1" fill="hold">
                                          <p:stCondLst>
                                            <p:cond delay="999"/>
                                          </p:stCondLst>
                                        </p:cTn>
                                        <p:tgtEl>
                                          <p:spTgt spid="1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grpId="1" nodeType="clickEffect">
                                  <p:stCondLst>
                                    <p:cond delay="0"/>
                                  </p:stCondLst>
                                  <p:childTnLst>
                                    <p:animEffect transition="out" filter="fade">
                                      <p:cBhvr>
                                        <p:cTn id="131" dur="1000"/>
                                        <p:tgtEl>
                                          <p:spTgt spid="19"/>
                                        </p:tgtEl>
                                      </p:cBhvr>
                                    </p:animEffect>
                                    <p:anim calcmode="lin" valueType="num">
                                      <p:cBhvr>
                                        <p:cTn id="132" dur="1000"/>
                                        <p:tgtEl>
                                          <p:spTgt spid="19"/>
                                        </p:tgtEl>
                                        <p:attrNameLst>
                                          <p:attrName>ppt_x</p:attrName>
                                        </p:attrNameLst>
                                      </p:cBhvr>
                                      <p:tavLst>
                                        <p:tav tm="0">
                                          <p:val>
                                            <p:strVal val="ppt_x"/>
                                          </p:val>
                                        </p:tav>
                                        <p:tav tm="100000">
                                          <p:val>
                                            <p:strVal val="ppt_x"/>
                                          </p:val>
                                        </p:tav>
                                      </p:tavLst>
                                    </p:anim>
                                    <p:anim calcmode="lin" valueType="num">
                                      <p:cBhvr>
                                        <p:cTn id="133" dur="1000"/>
                                        <p:tgtEl>
                                          <p:spTgt spid="19"/>
                                        </p:tgtEl>
                                        <p:attrNameLst>
                                          <p:attrName>ppt_y</p:attrName>
                                        </p:attrNameLst>
                                      </p:cBhvr>
                                      <p:tavLst>
                                        <p:tav tm="0">
                                          <p:val>
                                            <p:strVal val="ppt_y"/>
                                          </p:val>
                                        </p:tav>
                                        <p:tav tm="100000">
                                          <p:val>
                                            <p:strVal val="ppt_y+.1"/>
                                          </p:val>
                                        </p:tav>
                                      </p:tavLst>
                                    </p:anim>
                                    <p:set>
                                      <p:cBhvr>
                                        <p:cTn id="134"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4" grpId="0"/>
      <p:bldP spid="12" grpId="0"/>
      <p:bldP spid="16" grpId="0" animBg="1"/>
      <p:bldP spid="16" grpId="1" animBg="1"/>
      <p:bldP spid="18" grpId="0" animBg="1"/>
      <p:bldP spid="18" grpId="1" animBg="1"/>
      <p:bldP spid="19" grpId="0" animBg="1"/>
      <p:bldP spid="19" grpId="1" animBg="1"/>
      <p:bldP spid="20" grpId="0" animBg="1"/>
      <p:bldP spid="21" grpId="0"/>
      <p:bldP spid="3" grpId="0"/>
      <p:bldP spid="43" grpId="0"/>
      <p:bldP spid="44" grpId="0"/>
      <p:bldP spid="46" grpId="0"/>
      <p:bldP spid="47" grpId="0"/>
      <p:bldP spid="49" grpId="0"/>
      <p:bldP spid="54" grpId="0"/>
      <p:bldP spid="56" grpId="0"/>
      <p:bldP spid="58" grpId="0"/>
      <p:bldP spid="60" grpId="0"/>
      <p:bldP spid="62" grpId="0"/>
      <p:bldP spid="6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54321"/>
          <p:cNvPicPr>
            <a:picLocks noChangeAspect="1" noChangeArrowheads="1"/>
          </p:cNvPicPr>
          <p:nvPr/>
        </p:nvPicPr>
        <p:blipFill>
          <a:blip r:embed="rId3">
            <a:extLst>
              <a:ext uri="{28A0092B-C50C-407E-A947-70E740481C1C}">
                <a14:useLocalDpi xmlns:a14="http://schemas.microsoft.com/office/drawing/2010/main" val="0"/>
              </a:ext>
            </a:extLst>
          </a:blip>
          <a:srcRect t="7596" b="4819"/>
          <a:stretch>
            <a:fillRect/>
          </a:stretch>
        </p:blipFill>
        <p:spPr bwMode="auto">
          <a:xfrm>
            <a:off x="706026" y="1088134"/>
            <a:ext cx="10373451" cy="44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8</a:t>
            </a:r>
            <a:endParaRPr lang="en-US" sz="14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143384" y="85429"/>
            <a:ext cx="10296016" cy="488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Effect of the isothermal crystallization on </a:t>
            </a:r>
            <a:r>
              <a:rPr lang="en-US" sz="3600" dirty="0" smtClean="0">
                <a:latin typeface="+mn-lt"/>
              </a:rPr>
              <a:t>EC</a:t>
            </a:r>
            <a:endParaRPr lang="en-US" sz="3600" dirty="0">
              <a:latin typeface="+mn-lt"/>
            </a:endParaRPr>
          </a:p>
        </p:txBody>
      </p:sp>
      <p:sp>
        <p:nvSpPr>
          <p:cNvPr id="8" name="TextBox 28"/>
          <p:cNvSpPr txBox="1"/>
          <p:nvPr/>
        </p:nvSpPr>
        <p:spPr>
          <a:xfrm>
            <a:off x="558625" y="747908"/>
            <a:ext cx="2899576"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EC of </a:t>
            </a:r>
            <a:r>
              <a:rPr lang="en-US" sz="2000" dirty="0"/>
              <a:t>slag B at 1160 °C </a:t>
            </a:r>
            <a:endParaRPr lang="en-US" sz="2000" dirty="0" smtClean="0"/>
          </a:p>
        </p:txBody>
      </p:sp>
      <mc:AlternateContent xmlns:mc="http://schemas.openxmlformats.org/markup-compatibility/2006" xmlns:a14="http://schemas.microsoft.com/office/drawing/2010/main">
        <mc:Choice Requires="a14">
          <p:sp>
            <p:nvSpPr>
              <p:cNvPr id="9" name="TextBox 25"/>
              <p:cNvSpPr txBox="1"/>
              <p:nvPr/>
            </p:nvSpPr>
            <p:spPr>
              <a:xfrm>
                <a:off x="558625" y="5392525"/>
                <a:ext cx="4686501" cy="892552"/>
              </a:xfrm>
              <a:prstGeom prst="rect">
                <a:avLst/>
              </a:prstGeom>
              <a:noFill/>
            </p:spPr>
            <p:txBody>
              <a:bodyPr wrap="square" rtlCol="0">
                <a:spAutoFit/>
              </a:bodyPr>
              <a:lstStyle/>
              <a:p>
                <a:endParaRPr lang="en-GB" sz="1600" dirty="0" smtClean="0"/>
              </a:p>
              <a:p>
                <a:pPr marL="285750" indent="-285750">
                  <a:buFont typeface="Arial" panose="020B0604020202020204" pitchFamily="34" charset="0"/>
                  <a:buChar char="•"/>
                </a:pPr>
                <a:r>
                  <a:rPr lang="en-US" altLang="zh-CN" sz="2000" dirty="0" smtClean="0"/>
                  <a:t>Solid fraction </a:t>
                </a:r>
                <a:r>
                  <a:rPr lang="zh-CN" altLang="en-US" sz="2000" dirty="0" smtClean="0"/>
                  <a:t>⬆</a:t>
                </a:r>
                <a:r>
                  <a:rPr lang="en-US" altLang="zh-CN" sz="2000" dirty="0" smtClean="0"/>
                  <a:t> </a:t>
                </a:r>
                <a14:m>
                  <m:oMath xmlns:m="http://schemas.openxmlformats.org/officeDocument/2006/math">
                    <m:r>
                      <a:rPr lang="zh-CN" altLang="en-US" sz="2000" i="1" dirty="0" smtClean="0">
                        <a:latin typeface="Cambria Math" panose="02040503050406030204" pitchFamily="18" charset="0"/>
                      </a:rPr>
                      <m:t>→</m:t>
                    </m:r>
                  </m:oMath>
                </a14:m>
                <a:r>
                  <a:rPr lang="en-US" altLang="zh-CN" sz="2000" dirty="0"/>
                  <a:t> </a:t>
                </a:r>
                <a:r>
                  <a:rPr lang="en-US" altLang="zh-CN" sz="2000" dirty="0" smtClean="0"/>
                  <a:t>Resistance </a:t>
                </a:r>
                <a:r>
                  <a:rPr lang="zh-CN" altLang="en-US" sz="2000" dirty="0"/>
                  <a:t>⬆</a:t>
                </a:r>
                <a:r>
                  <a:rPr lang="en-US" altLang="zh-CN" sz="2000" dirty="0" smtClean="0"/>
                  <a:t> </a:t>
                </a:r>
                <a:endParaRPr lang="en-GB" sz="2000" dirty="0"/>
              </a:p>
              <a:p>
                <a:endParaRPr lang="en-GB" sz="1600" dirty="0"/>
              </a:p>
            </p:txBody>
          </p:sp>
        </mc:Choice>
        <mc:Fallback xmlns="">
          <p:sp>
            <p:nvSpPr>
              <p:cNvPr id="9" name="TextBox 25"/>
              <p:cNvSpPr txBox="1">
                <a:spLocks noRot="1" noChangeAspect="1" noMove="1" noResize="1" noEditPoints="1" noAdjustHandles="1" noChangeArrowheads="1" noChangeShapeType="1" noTextEdit="1"/>
              </p:cNvSpPr>
              <p:nvPr/>
            </p:nvSpPr>
            <p:spPr>
              <a:xfrm>
                <a:off x="558625" y="5392525"/>
                <a:ext cx="4686501" cy="892552"/>
              </a:xfrm>
              <a:prstGeom prst="rect">
                <a:avLst/>
              </a:prstGeom>
              <a:blipFill>
                <a:blip r:embed="rId5"/>
                <a:stretch>
                  <a:fillRect l="-1172"/>
                </a:stretch>
              </a:blipFill>
            </p:spPr>
            <p:txBody>
              <a:bodyPr/>
              <a:lstStyle/>
              <a:p>
                <a:r>
                  <a:rPr lang="en-US">
                    <a:noFill/>
                  </a:rPr>
                  <a:t> </a:t>
                </a:r>
              </a:p>
            </p:txBody>
          </p:sp>
        </mc:Fallback>
      </mc:AlternateContent>
      <p:grpSp>
        <p:nvGrpSpPr>
          <p:cNvPr id="11" name="Group 10"/>
          <p:cNvGrpSpPr/>
          <p:nvPr/>
        </p:nvGrpSpPr>
        <p:grpSpPr>
          <a:xfrm>
            <a:off x="10323803" y="2069062"/>
            <a:ext cx="666383" cy="288147"/>
            <a:chOff x="10307928" y="1827762"/>
            <a:chExt cx="666383" cy="288147"/>
          </a:xfrm>
        </p:grpSpPr>
        <p:sp>
          <p:nvSpPr>
            <p:cNvPr id="2" name="TextBox 1"/>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4" name="Straight Connector 3"/>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8442792" y="2069062"/>
            <a:ext cx="666383" cy="288147"/>
            <a:chOff x="10307928" y="1827762"/>
            <a:chExt cx="666383" cy="288147"/>
          </a:xfrm>
        </p:grpSpPr>
        <p:sp>
          <p:nvSpPr>
            <p:cNvPr id="14" name="TextBox 13"/>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15" name="Straight Connector 14"/>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42791" y="3460150"/>
            <a:ext cx="666383" cy="288147"/>
            <a:chOff x="10307928" y="1827762"/>
            <a:chExt cx="666383" cy="288147"/>
          </a:xfrm>
        </p:grpSpPr>
        <p:sp>
          <p:nvSpPr>
            <p:cNvPr id="17" name="TextBox 16"/>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18" name="Straight Connector 17"/>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0323802" y="3460149"/>
            <a:ext cx="666383" cy="288147"/>
            <a:chOff x="10307928" y="1827762"/>
            <a:chExt cx="666383" cy="288147"/>
          </a:xfrm>
        </p:grpSpPr>
        <p:sp>
          <p:nvSpPr>
            <p:cNvPr id="20" name="TextBox 19"/>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21" name="Straight Connector 20"/>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0323801" y="4848660"/>
            <a:ext cx="666383" cy="288147"/>
            <a:chOff x="10307928" y="1827762"/>
            <a:chExt cx="666383" cy="288147"/>
          </a:xfrm>
        </p:grpSpPr>
        <p:sp>
          <p:nvSpPr>
            <p:cNvPr id="23" name="TextBox 22"/>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24" name="Straight Connector 23"/>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8442791" y="4848659"/>
            <a:ext cx="666383" cy="288147"/>
            <a:chOff x="10307928" y="1827762"/>
            <a:chExt cx="666383" cy="288147"/>
          </a:xfrm>
        </p:grpSpPr>
        <p:sp>
          <p:nvSpPr>
            <p:cNvPr id="26" name="TextBox 25"/>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27" name="Straight Connector 26"/>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452103" y="3460148"/>
            <a:ext cx="666383" cy="288147"/>
            <a:chOff x="10307928" y="1827762"/>
            <a:chExt cx="666383" cy="288147"/>
          </a:xfrm>
        </p:grpSpPr>
        <p:sp>
          <p:nvSpPr>
            <p:cNvPr id="29" name="TextBox 28"/>
            <p:cNvSpPr txBox="1"/>
            <p:nvPr/>
          </p:nvSpPr>
          <p:spPr>
            <a:xfrm>
              <a:off x="10307928" y="1827762"/>
              <a:ext cx="666383" cy="288147"/>
            </a:xfrm>
            <a:prstGeom prst="rect">
              <a:avLst/>
            </a:prstGeom>
            <a:solidFill>
              <a:schemeClr val="bg1"/>
            </a:solidFill>
          </p:spPr>
          <p:txBody>
            <a:bodyPr wrap="none" lIns="72000" tIns="72000" rIns="72000" bIns="0" rtlCol="0" anchor="ctr" anchorCtr="0">
              <a:spAutoFit/>
            </a:bodyPr>
            <a:lstStyle/>
            <a:p>
              <a:r>
                <a:rPr lang="en-US" sz="1400" dirty="0" smtClean="0"/>
                <a:t>200</a:t>
              </a:r>
              <a:r>
                <a:rPr lang="el-GR" sz="1400" dirty="0" smtClean="0"/>
                <a:t>μ</a:t>
              </a:r>
              <a:r>
                <a:rPr lang="en-US" sz="1400" dirty="0" smtClean="0"/>
                <a:t>m</a:t>
              </a:r>
              <a:endParaRPr lang="en-US" sz="1400" dirty="0"/>
            </a:p>
          </p:txBody>
        </p:sp>
        <p:cxnSp>
          <p:nvCxnSpPr>
            <p:cNvPr id="30" name="Straight Connector 29"/>
            <p:cNvCxnSpPr/>
            <p:nvPr/>
          </p:nvCxnSpPr>
          <p:spPr>
            <a:xfrm>
              <a:off x="10459319" y="1879600"/>
              <a:ext cx="36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7277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85077"/>
            <a:ext cx="12192000" cy="572923"/>
          </a:xfrm>
          <a:prstGeom prst="rect">
            <a:avLst/>
          </a:prstGeom>
        </p:spPr>
      </p:pic>
      <p:sp>
        <p:nvSpPr>
          <p:cNvPr id="6" name="TextBox 5"/>
          <p:cNvSpPr txBox="1"/>
          <p:nvPr/>
        </p:nvSpPr>
        <p:spPr>
          <a:xfrm>
            <a:off x="11402152" y="6417649"/>
            <a:ext cx="284052"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9</a:t>
            </a:r>
            <a:endParaRPr lang="en-US" sz="1400" b="1" dirty="0">
              <a:latin typeface="Arial" panose="020B0604020202020204" pitchFamily="34" charset="0"/>
              <a:cs typeface="Arial" panose="020B0604020202020204" pitchFamily="34" charset="0"/>
            </a:endParaRPr>
          </a:p>
        </p:txBody>
      </p:sp>
      <p:sp>
        <p:nvSpPr>
          <p:cNvPr id="8" name="TextBox 28"/>
          <p:cNvSpPr txBox="1"/>
          <p:nvPr/>
        </p:nvSpPr>
        <p:spPr>
          <a:xfrm>
            <a:off x="187150" y="422019"/>
            <a:ext cx="2899576"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EC of </a:t>
            </a:r>
            <a:r>
              <a:rPr lang="en-US" sz="2000" dirty="0"/>
              <a:t>slag B at </a:t>
            </a:r>
            <a:r>
              <a:rPr lang="en-US" sz="2000" dirty="0" smtClean="0"/>
              <a:t>1200 </a:t>
            </a:r>
            <a:r>
              <a:rPr lang="en-US" sz="2000" dirty="0"/>
              <a:t>°C </a:t>
            </a:r>
            <a:endParaRPr lang="en-US" sz="2000" dirty="0" smtClean="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4429" b="28933"/>
          <a:stretch/>
        </p:blipFill>
        <p:spPr>
          <a:xfrm>
            <a:off x="8479844" y="3019306"/>
            <a:ext cx="1964290" cy="1947543"/>
          </a:xfrm>
          <a:prstGeom prst="rect">
            <a:avLst/>
          </a:prstGeom>
        </p:spPr>
      </p:pic>
      <p:pic>
        <p:nvPicPr>
          <p:cNvPr id="2" name="Picture 1"/>
          <p:cNvPicPr>
            <a:picLocks noChangeAspect="1"/>
          </p:cNvPicPr>
          <p:nvPr/>
        </p:nvPicPr>
        <p:blipFill>
          <a:blip r:embed="rId6"/>
          <a:stretch>
            <a:fillRect/>
          </a:stretch>
        </p:blipFill>
        <p:spPr>
          <a:xfrm>
            <a:off x="8481046" y="1227345"/>
            <a:ext cx="1963088" cy="1472316"/>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1857258753"/>
              </p:ext>
            </p:extLst>
          </p:nvPr>
        </p:nvGraphicFramePr>
        <p:xfrm>
          <a:off x="1090933" y="726849"/>
          <a:ext cx="7322236" cy="5150076"/>
        </p:xfrm>
        <a:graphic>
          <a:graphicData uri="http://schemas.openxmlformats.org/presentationml/2006/ole">
            <mc:AlternateContent xmlns:mc="http://schemas.openxmlformats.org/markup-compatibility/2006">
              <mc:Choice xmlns:v="urn:schemas-microsoft-com:vml" Requires="v">
                <p:oleObj spid="_x0000_s3121" name="Graph" r:id="rId7" imgW="4125600" imgH="2901600" progId="Origin50.Graph">
                  <p:embed/>
                </p:oleObj>
              </mc:Choice>
              <mc:Fallback>
                <p:oleObj name="Graph" r:id="rId7" imgW="4125600" imgH="2901600" progId="Origin50.Graph">
                  <p:embed/>
                  <p:pic>
                    <p:nvPicPr>
                      <p:cNvPr id="16" name="Object 15"/>
                      <p:cNvPicPr/>
                      <p:nvPr/>
                    </p:nvPicPr>
                    <p:blipFill>
                      <a:blip r:embed="rId8"/>
                      <a:stretch>
                        <a:fillRect/>
                      </a:stretch>
                    </p:blipFill>
                    <p:spPr>
                      <a:xfrm>
                        <a:off x="1090933" y="726849"/>
                        <a:ext cx="7322236" cy="5150076"/>
                      </a:xfrm>
                      <a:prstGeom prst="rect">
                        <a:avLst/>
                      </a:prstGeom>
                    </p:spPr>
                  </p:pic>
                </p:oleObj>
              </mc:Fallback>
            </mc:AlternateContent>
          </a:graphicData>
        </a:graphic>
      </p:graphicFrame>
    </p:spTree>
    <p:extLst>
      <p:ext uri="{BB962C8B-B14F-4D97-AF65-F5344CB8AC3E}">
        <p14:creationId xmlns:p14="http://schemas.microsoft.com/office/powerpoint/2010/main" val="83522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1633</Words>
  <Application>Microsoft Office PowerPoint</Application>
  <PresentationFormat>宽屏</PresentationFormat>
  <Paragraphs>277</Paragraphs>
  <Slides>15</Slides>
  <Notes>14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7" baseType="lpstr">
      <vt:lpstr>DengXian</vt:lpstr>
      <vt:lpstr>DengXian</vt:lpstr>
      <vt:lpstr>等线 Light</vt:lpstr>
      <vt:lpstr>SimSun</vt:lpstr>
      <vt:lpstr>Arial</vt:lpstr>
      <vt:lpstr>Calibri</vt:lpstr>
      <vt:lpstr>Calibri Light</vt:lpstr>
      <vt:lpstr>Cambria Math</vt:lpstr>
      <vt:lpstr>Times New Roman</vt:lpstr>
      <vt:lpstr>Wingdings</vt:lpstr>
      <vt:lpstr>Office Theme</vt:lpstr>
      <vt:lpstr>Graph</vt:lpstr>
      <vt:lpstr>In-situ study on CaO-Al2O3-SiO2-MgO (CASM) slag solidification by using electrical conductivity measurements</vt:lpstr>
      <vt:lpstr>Contents</vt:lpstr>
      <vt:lpstr>Introduction - Background</vt:lpstr>
      <vt:lpstr>Slag solidification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melt fraction and melt composition variations on EC</dc:title>
  <dc:creator>Ling Zhang</dc:creator>
  <cp:lastModifiedBy>张令</cp:lastModifiedBy>
  <cp:revision>153</cp:revision>
  <dcterms:created xsi:type="dcterms:W3CDTF">2019-03-24T22:26:52Z</dcterms:created>
  <dcterms:modified xsi:type="dcterms:W3CDTF">2019-04-03T07:34:23Z</dcterms:modified>
</cp:coreProperties>
</file>